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6" r:id="rId3"/>
    <p:sldId id="287" r:id="rId4"/>
    <p:sldId id="307" r:id="rId5"/>
    <p:sldId id="304" r:id="rId6"/>
    <p:sldId id="305" r:id="rId7"/>
    <p:sldId id="306" r:id="rId8"/>
    <p:sldId id="309" r:id="rId9"/>
    <p:sldId id="310" r:id="rId10"/>
    <p:sldId id="288" r:id="rId11"/>
    <p:sldId id="311" r:id="rId12"/>
    <p:sldId id="312" r:id="rId13"/>
    <p:sldId id="257" r:id="rId14"/>
    <p:sldId id="303" r:id="rId15"/>
    <p:sldId id="313" r:id="rId16"/>
    <p:sldId id="301" r:id="rId17"/>
    <p:sldId id="320" r:id="rId18"/>
    <p:sldId id="260" r:id="rId19"/>
    <p:sldId id="269" r:id="rId20"/>
    <p:sldId id="274" r:id="rId21"/>
    <p:sldId id="273" r:id="rId22"/>
    <p:sldId id="319" r:id="rId23"/>
    <p:sldId id="321" r:id="rId24"/>
    <p:sldId id="314" r:id="rId25"/>
    <p:sldId id="294" r:id="rId26"/>
    <p:sldId id="324" r:id="rId27"/>
    <p:sldId id="322" r:id="rId28"/>
    <p:sldId id="325" r:id="rId29"/>
    <p:sldId id="315" r:id="rId30"/>
    <p:sldId id="327" r:id="rId31"/>
    <p:sldId id="317" r:id="rId32"/>
    <p:sldId id="316" r:id="rId33"/>
    <p:sldId id="318" r:id="rId34"/>
    <p:sldId id="2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86E31-76BB-42C9-A100-15F66F848087}" v="91" dt="2022-04-29T19:32:07.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2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EF5197-3037-4028-B5F2-CE3ACCB8EEC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EB2AF92E-053B-4AEA-B1C6-7367C158571B}">
      <dgm:prSet/>
      <dgm:spPr/>
      <dgm:t>
        <a:bodyPr/>
        <a:lstStyle/>
        <a:p>
          <a:pPr>
            <a:defRPr cap="all"/>
          </a:pPr>
          <a:r>
            <a:rPr lang="en-US" b="1" dirty="0"/>
            <a:t>MASS</a:t>
          </a:r>
        </a:p>
      </dgm:t>
    </dgm:pt>
    <dgm:pt modelId="{ABEC1F0A-5D33-4BED-8F64-F231E65B2D3D}" type="parTrans" cxnId="{C00B1D3B-B62A-4024-87E1-9909B8A53574}">
      <dgm:prSet/>
      <dgm:spPr/>
      <dgm:t>
        <a:bodyPr/>
        <a:lstStyle/>
        <a:p>
          <a:endParaRPr lang="en-US"/>
        </a:p>
      </dgm:t>
    </dgm:pt>
    <dgm:pt modelId="{F5511171-3549-443C-B230-4F162779E920}" type="sibTrans" cxnId="{C00B1D3B-B62A-4024-87E1-9909B8A53574}">
      <dgm:prSet/>
      <dgm:spPr/>
      <dgm:t>
        <a:bodyPr/>
        <a:lstStyle/>
        <a:p>
          <a:endParaRPr lang="en-US"/>
        </a:p>
      </dgm:t>
    </dgm:pt>
    <dgm:pt modelId="{208B3219-747C-43EB-9302-42BA957E63F9}">
      <dgm:prSet/>
      <dgm:spPr/>
      <dgm:t>
        <a:bodyPr/>
        <a:lstStyle/>
        <a:p>
          <a:pPr>
            <a:defRPr cap="all"/>
          </a:pPr>
          <a:r>
            <a:rPr lang="en-US" b="1" dirty="0"/>
            <a:t>CLUBS</a:t>
          </a:r>
        </a:p>
      </dgm:t>
    </dgm:pt>
    <dgm:pt modelId="{7FBC7432-2CD2-44C1-B86B-CF33AEC6E550}" type="parTrans" cxnId="{596C04DE-CFB7-4008-876B-B3C2D1A06C0E}">
      <dgm:prSet/>
      <dgm:spPr/>
      <dgm:t>
        <a:bodyPr/>
        <a:lstStyle/>
        <a:p>
          <a:endParaRPr lang="en-US"/>
        </a:p>
      </dgm:t>
    </dgm:pt>
    <dgm:pt modelId="{6E1B9E27-B476-4891-AC15-20CFF366E30C}" type="sibTrans" cxnId="{596C04DE-CFB7-4008-876B-B3C2D1A06C0E}">
      <dgm:prSet/>
      <dgm:spPr/>
      <dgm:t>
        <a:bodyPr/>
        <a:lstStyle/>
        <a:p>
          <a:endParaRPr lang="en-US"/>
        </a:p>
      </dgm:t>
    </dgm:pt>
    <dgm:pt modelId="{8BCE7D7B-9A0E-45B3-95BA-B30382C5755B}">
      <dgm:prSet/>
      <dgm:spPr/>
      <dgm:t>
        <a:bodyPr/>
        <a:lstStyle/>
        <a:p>
          <a:pPr>
            <a:defRPr cap="all"/>
          </a:pPr>
          <a:r>
            <a:rPr lang="en-US" b="1"/>
            <a:t>FORUMS/LECTURES</a:t>
          </a:r>
        </a:p>
      </dgm:t>
    </dgm:pt>
    <dgm:pt modelId="{68CA23DA-A049-4353-B265-2AE7D177ECD1}" type="parTrans" cxnId="{1193123F-546A-4A78-83A0-9A07B4B3180C}">
      <dgm:prSet/>
      <dgm:spPr/>
      <dgm:t>
        <a:bodyPr/>
        <a:lstStyle/>
        <a:p>
          <a:endParaRPr lang="en-US"/>
        </a:p>
      </dgm:t>
    </dgm:pt>
    <dgm:pt modelId="{DB4CE9A9-88AD-40A4-91F2-E9FF783FD6E8}" type="sibTrans" cxnId="{1193123F-546A-4A78-83A0-9A07B4B3180C}">
      <dgm:prSet/>
      <dgm:spPr/>
      <dgm:t>
        <a:bodyPr/>
        <a:lstStyle/>
        <a:p>
          <a:endParaRPr lang="en-US"/>
        </a:p>
      </dgm:t>
    </dgm:pt>
    <dgm:pt modelId="{0A016B7F-ABEE-4AC4-A261-84BD13604AF1}">
      <dgm:prSet/>
      <dgm:spPr/>
      <dgm:t>
        <a:bodyPr/>
        <a:lstStyle/>
        <a:p>
          <a:pPr>
            <a:defRPr cap="all"/>
          </a:pPr>
          <a:r>
            <a:rPr lang="en-US" b="1"/>
            <a:t>COMMUNITY SERVICE</a:t>
          </a:r>
        </a:p>
      </dgm:t>
    </dgm:pt>
    <dgm:pt modelId="{5D60A5F3-C322-405C-851D-CB730074B88A}" type="parTrans" cxnId="{E283F7E1-108A-4898-A627-B488D887D0F4}">
      <dgm:prSet/>
      <dgm:spPr/>
      <dgm:t>
        <a:bodyPr/>
        <a:lstStyle/>
        <a:p>
          <a:endParaRPr lang="en-US"/>
        </a:p>
      </dgm:t>
    </dgm:pt>
    <dgm:pt modelId="{2E08952E-5186-4DDC-9F3C-C8407F81114C}" type="sibTrans" cxnId="{E283F7E1-108A-4898-A627-B488D887D0F4}">
      <dgm:prSet/>
      <dgm:spPr/>
      <dgm:t>
        <a:bodyPr/>
        <a:lstStyle/>
        <a:p>
          <a:endParaRPr lang="en-US"/>
        </a:p>
      </dgm:t>
    </dgm:pt>
    <dgm:pt modelId="{4051D8E5-A8B2-41B0-8078-2F37602AF052}">
      <dgm:prSet/>
      <dgm:spPr/>
      <dgm:t>
        <a:bodyPr/>
        <a:lstStyle/>
        <a:p>
          <a:pPr>
            <a:defRPr cap="all"/>
          </a:pPr>
          <a:r>
            <a:rPr lang="en-US" b="1" dirty="0"/>
            <a:t>DEPARTMENT ACTIVITIES</a:t>
          </a:r>
        </a:p>
      </dgm:t>
    </dgm:pt>
    <dgm:pt modelId="{C26A711A-C07B-49EE-89EF-1D48438D6074}" type="parTrans" cxnId="{061289B5-7B40-44BE-B7FF-B3693F9892BD}">
      <dgm:prSet/>
      <dgm:spPr/>
      <dgm:t>
        <a:bodyPr/>
        <a:lstStyle/>
        <a:p>
          <a:endParaRPr lang="en-US"/>
        </a:p>
      </dgm:t>
    </dgm:pt>
    <dgm:pt modelId="{2A7DDE03-6F25-4C99-90DB-BA3745B34C90}" type="sibTrans" cxnId="{061289B5-7B40-44BE-B7FF-B3693F9892BD}">
      <dgm:prSet/>
      <dgm:spPr/>
      <dgm:t>
        <a:bodyPr/>
        <a:lstStyle/>
        <a:p>
          <a:endParaRPr lang="en-US"/>
        </a:p>
      </dgm:t>
    </dgm:pt>
    <dgm:pt modelId="{08AF98C7-0791-4E3E-BAE4-6525A10B6E41}" type="pres">
      <dgm:prSet presAssocID="{44EF5197-3037-4028-B5F2-CE3ACCB8EEC8}" presName="linear" presStyleCnt="0">
        <dgm:presLayoutVars>
          <dgm:animLvl val="lvl"/>
          <dgm:resizeHandles val="exact"/>
        </dgm:presLayoutVars>
      </dgm:prSet>
      <dgm:spPr/>
    </dgm:pt>
    <dgm:pt modelId="{C4EE961C-0551-40C0-88A7-89768CFD32DE}" type="pres">
      <dgm:prSet presAssocID="{EB2AF92E-053B-4AEA-B1C6-7367C158571B}" presName="parentText" presStyleLbl="node1" presStyleIdx="0" presStyleCnt="5">
        <dgm:presLayoutVars>
          <dgm:chMax val="0"/>
          <dgm:bulletEnabled val="1"/>
        </dgm:presLayoutVars>
      </dgm:prSet>
      <dgm:spPr/>
    </dgm:pt>
    <dgm:pt modelId="{298FCC03-4528-4379-872A-61DF7475A89D}" type="pres">
      <dgm:prSet presAssocID="{F5511171-3549-443C-B230-4F162779E920}" presName="spacer" presStyleCnt="0"/>
      <dgm:spPr/>
    </dgm:pt>
    <dgm:pt modelId="{1E34C206-51CC-43A7-974A-651A9D55D8C7}" type="pres">
      <dgm:prSet presAssocID="{208B3219-747C-43EB-9302-42BA957E63F9}" presName="parentText" presStyleLbl="node1" presStyleIdx="1" presStyleCnt="5">
        <dgm:presLayoutVars>
          <dgm:chMax val="0"/>
          <dgm:bulletEnabled val="1"/>
        </dgm:presLayoutVars>
      </dgm:prSet>
      <dgm:spPr/>
    </dgm:pt>
    <dgm:pt modelId="{12DDCA44-9577-4205-8C96-2E44290803DD}" type="pres">
      <dgm:prSet presAssocID="{6E1B9E27-B476-4891-AC15-20CFF366E30C}" presName="spacer" presStyleCnt="0"/>
      <dgm:spPr/>
    </dgm:pt>
    <dgm:pt modelId="{91F9171C-D7A3-44D4-8173-D5AF28E04059}" type="pres">
      <dgm:prSet presAssocID="{8BCE7D7B-9A0E-45B3-95BA-B30382C5755B}" presName="parentText" presStyleLbl="node1" presStyleIdx="2" presStyleCnt="5">
        <dgm:presLayoutVars>
          <dgm:chMax val="0"/>
          <dgm:bulletEnabled val="1"/>
        </dgm:presLayoutVars>
      </dgm:prSet>
      <dgm:spPr/>
    </dgm:pt>
    <dgm:pt modelId="{AFACB197-763C-4C3A-8860-5421E503B712}" type="pres">
      <dgm:prSet presAssocID="{DB4CE9A9-88AD-40A4-91F2-E9FF783FD6E8}" presName="spacer" presStyleCnt="0"/>
      <dgm:spPr/>
    </dgm:pt>
    <dgm:pt modelId="{2F56842C-5068-4743-A513-867BA2C23824}" type="pres">
      <dgm:prSet presAssocID="{0A016B7F-ABEE-4AC4-A261-84BD13604AF1}" presName="parentText" presStyleLbl="node1" presStyleIdx="3" presStyleCnt="5">
        <dgm:presLayoutVars>
          <dgm:chMax val="0"/>
          <dgm:bulletEnabled val="1"/>
        </dgm:presLayoutVars>
      </dgm:prSet>
      <dgm:spPr/>
    </dgm:pt>
    <dgm:pt modelId="{1B9732C6-B1CB-43D1-836E-ED111739BAE7}" type="pres">
      <dgm:prSet presAssocID="{2E08952E-5186-4DDC-9F3C-C8407F81114C}" presName="spacer" presStyleCnt="0"/>
      <dgm:spPr/>
    </dgm:pt>
    <dgm:pt modelId="{31593D7D-2ED9-4E8C-A68E-B3F095277FAF}" type="pres">
      <dgm:prSet presAssocID="{4051D8E5-A8B2-41B0-8078-2F37602AF052}" presName="parentText" presStyleLbl="node1" presStyleIdx="4" presStyleCnt="5">
        <dgm:presLayoutVars>
          <dgm:chMax val="0"/>
          <dgm:bulletEnabled val="1"/>
        </dgm:presLayoutVars>
      </dgm:prSet>
      <dgm:spPr/>
    </dgm:pt>
  </dgm:ptLst>
  <dgm:cxnLst>
    <dgm:cxn modelId="{590FC017-CB5F-46B0-AE96-9A7906DF3B41}" type="presOf" srcId="{8BCE7D7B-9A0E-45B3-95BA-B30382C5755B}" destId="{91F9171C-D7A3-44D4-8173-D5AF28E04059}" srcOrd="0" destOrd="0" presId="urn:microsoft.com/office/officeart/2005/8/layout/vList2"/>
    <dgm:cxn modelId="{C00B1D3B-B62A-4024-87E1-9909B8A53574}" srcId="{44EF5197-3037-4028-B5F2-CE3ACCB8EEC8}" destId="{EB2AF92E-053B-4AEA-B1C6-7367C158571B}" srcOrd="0" destOrd="0" parTransId="{ABEC1F0A-5D33-4BED-8F64-F231E65B2D3D}" sibTransId="{F5511171-3549-443C-B230-4F162779E920}"/>
    <dgm:cxn modelId="{CF085F3C-93AD-4E91-9E74-4BDE0232EB30}" type="presOf" srcId="{44EF5197-3037-4028-B5F2-CE3ACCB8EEC8}" destId="{08AF98C7-0791-4E3E-BAE4-6525A10B6E41}" srcOrd="0" destOrd="0" presId="urn:microsoft.com/office/officeart/2005/8/layout/vList2"/>
    <dgm:cxn modelId="{1193123F-546A-4A78-83A0-9A07B4B3180C}" srcId="{44EF5197-3037-4028-B5F2-CE3ACCB8EEC8}" destId="{8BCE7D7B-9A0E-45B3-95BA-B30382C5755B}" srcOrd="2" destOrd="0" parTransId="{68CA23DA-A049-4353-B265-2AE7D177ECD1}" sibTransId="{DB4CE9A9-88AD-40A4-91F2-E9FF783FD6E8}"/>
    <dgm:cxn modelId="{915D5643-5B80-4B01-A64B-D6953E367EE9}" type="presOf" srcId="{4051D8E5-A8B2-41B0-8078-2F37602AF052}" destId="{31593D7D-2ED9-4E8C-A68E-B3F095277FAF}" srcOrd="0" destOrd="0" presId="urn:microsoft.com/office/officeart/2005/8/layout/vList2"/>
    <dgm:cxn modelId="{34D0E056-03C6-4506-BDAB-7E51F6A731D9}" type="presOf" srcId="{208B3219-747C-43EB-9302-42BA957E63F9}" destId="{1E34C206-51CC-43A7-974A-651A9D55D8C7}" srcOrd="0" destOrd="0" presId="urn:microsoft.com/office/officeart/2005/8/layout/vList2"/>
    <dgm:cxn modelId="{F72A1B93-FE90-4A42-A48F-D8868D53DDCD}" type="presOf" srcId="{0A016B7F-ABEE-4AC4-A261-84BD13604AF1}" destId="{2F56842C-5068-4743-A513-867BA2C23824}" srcOrd="0" destOrd="0" presId="urn:microsoft.com/office/officeart/2005/8/layout/vList2"/>
    <dgm:cxn modelId="{C512C5A3-1491-41C4-8ACE-76740AB90116}" type="presOf" srcId="{EB2AF92E-053B-4AEA-B1C6-7367C158571B}" destId="{C4EE961C-0551-40C0-88A7-89768CFD32DE}" srcOrd="0" destOrd="0" presId="urn:microsoft.com/office/officeart/2005/8/layout/vList2"/>
    <dgm:cxn modelId="{061289B5-7B40-44BE-B7FF-B3693F9892BD}" srcId="{44EF5197-3037-4028-B5F2-CE3ACCB8EEC8}" destId="{4051D8E5-A8B2-41B0-8078-2F37602AF052}" srcOrd="4" destOrd="0" parTransId="{C26A711A-C07B-49EE-89EF-1D48438D6074}" sibTransId="{2A7DDE03-6F25-4C99-90DB-BA3745B34C90}"/>
    <dgm:cxn modelId="{596C04DE-CFB7-4008-876B-B3C2D1A06C0E}" srcId="{44EF5197-3037-4028-B5F2-CE3ACCB8EEC8}" destId="{208B3219-747C-43EB-9302-42BA957E63F9}" srcOrd="1" destOrd="0" parTransId="{7FBC7432-2CD2-44C1-B86B-CF33AEC6E550}" sibTransId="{6E1B9E27-B476-4891-AC15-20CFF366E30C}"/>
    <dgm:cxn modelId="{E283F7E1-108A-4898-A627-B488D887D0F4}" srcId="{44EF5197-3037-4028-B5F2-CE3ACCB8EEC8}" destId="{0A016B7F-ABEE-4AC4-A261-84BD13604AF1}" srcOrd="3" destOrd="0" parTransId="{5D60A5F3-C322-405C-851D-CB730074B88A}" sibTransId="{2E08952E-5186-4DDC-9F3C-C8407F81114C}"/>
    <dgm:cxn modelId="{D038A3E8-EF98-4104-9F74-8CDD4B03E451}" type="presParOf" srcId="{08AF98C7-0791-4E3E-BAE4-6525A10B6E41}" destId="{C4EE961C-0551-40C0-88A7-89768CFD32DE}" srcOrd="0" destOrd="0" presId="urn:microsoft.com/office/officeart/2005/8/layout/vList2"/>
    <dgm:cxn modelId="{E6493DAC-DBBF-4963-9100-6CFC864DC09A}" type="presParOf" srcId="{08AF98C7-0791-4E3E-BAE4-6525A10B6E41}" destId="{298FCC03-4528-4379-872A-61DF7475A89D}" srcOrd="1" destOrd="0" presId="urn:microsoft.com/office/officeart/2005/8/layout/vList2"/>
    <dgm:cxn modelId="{10391007-F919-4223-B206-A61CCB49D11D}" type="presParOf" srcId="{08AF98C7-0791-4E3E-BAE4-6525A10B6E41}" destId="{1E34C206-51CC-43A7-974A-651A9D55D8C7}" srcOrd="2" destOrd="0" presId="urn:microsoft.com/office/officeart/2005/8/layout/vList2"/>
    <dgm:cxn modelId="{24F1F865-25F8-4F97-9170-5352BC7DC924}" type="presParOf" srcId="{08AF98C7-0791-4E3E-BAE4-6525A10B6E41}" destId="{12DDCA44-9577-4205-8C96-2E44290803DD}" srcOrd="3" destOrd="0" presId="urn:microsoft.com/office/officeart/2005/8/layout/vList2"/>
    <dgm:cxn modelId="{044B04DB-3ED6-45B4-8929-461B1F985A20}" type="presParOf" srcId="{08AF98C7-0791-4E3E-BAE4-6525A10B6E41}" destId="{91F9171C-D7A3-44D4-8173-D5AF28E04059}" srcOrd="4" destOrd="0" presId="urn:microsoft.com/office/officeart/2005/8/layout/vList2"/>
    <dgm:cxn modelId="{5B5E7AD6-EB5E-4DA9-973C-D378E97EB74D}" type="presParOf" srcId="{08AF98C7-0791-4E3E-BAE4-6525A10B6E41}" destId="{AFACB197-763C-4C3A-8860-5421E503B712}" srcOrd="5" destOrd="0" presId="urn:microsoft.com/office/officeart/2005/8/layout/vList2"/>
    <dgm:cxn modelId="{65480130-8157-4897-8522-2F5E91F98FD8}" type="presParOf" srcId="{08AF98C7-0791-4E3E-BAE4-6525A10B6E41}" destId="{2F56842C-5068-4743-A513-867BA2C23824}" srcOrd="6" destOrd="0" presId="urn:microsoft.com/office/officeart/2005/8/layout/vList2"/>
    <dgm:cxn modelId="{341CDCCC-D8FA-444E-9541-BD46B509DBA8}" type="presParOf" srcId="{08AF98C7-0791-4E3E-BAE4-6525A10B6E41}" destId="{1B9732C6-B1CB-43D1-836E-ED111739BAE7}" srcOrd="7" destOrd="0" presId="urn:microsoft.com/office/officeart/2005/8/layout/vList2"/>
    <dgm:cxn modelId="{350E8FE3-C306-457D-BE3F-34BB64BD7B02}" type="presParOf" srcId="{08AF98C7-0791-4E3E-BAE4-6525A10B6E41}" destId="{31593D7D-2ED9-4E8C-A68E-B3F095277FAF}"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961C-0551-40C0-88A7-89768CFD32DE}">
      <dsp:nvSpPr>
        <dsp:cNvPr id="0" name=""/>
        <dsp:cNvSpPr/>
      </dsp:nvSpPr>
      <dsp:spPr>
        <a:xfrm>
          <a:off x="0" y="806833"/>
          <a:ext cx="3127248" cy="5036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b="1" kern="1200" dirty="0"/>
            <a:t>MASS</a:t>
          </a:r>
        </a:p>
      </dsp:txBody>
      <dsp:txXfrm>
        <a:off x="24588" y="831421"/>
        <a:ext cx="3078072" cy="454509"/>
      </dsp:txXfrm>
    </dsp:sp>
    <dsp:sp modelId="{1E34C206-51CC-43A7-974A-651A9D55D8C7}">
      <dsp:nvSpPr>
        <dsp:cNvPr id="0" name=""/>
        <dsp:cNvSpPr/>
      </dsp:nvSpPr>
      <dsp:spPr>
        <a:xfrm>
          <a:off x="0" y="1370999"/>
          <a:ext cx="3127248" cy="50368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b="1" kern="1200" dirty="0"/>
            <a:t>CLUBS</a:t>
          </a:r>
        </a:p>
      </dsp:txBody>
      <dsp:txXfrm>
        <a:off x="24588" y="1395587"/>
        <a:ext cx="3078072" cy="454509"/>
      </dsp:txXfrm>
    </dsp:sp>
    <dsp:sp modelId="{91F9171C-D7A3-44D4-8173-D5AF28E04059}">
      <dsp:nvSpPr>
        <dsp:cNvPr id="0" name=""/>
        <dsp:cNvSpPr/>
      </dsp:nvSpPr>
      <dsp:spPr>
        <a:xfrm>
          <a:off x="0" y="1935164"/>
          <a:ext cx="3127248" cy="50368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b="1" kern="1200"/>
            <a:t>FORUMS/LECTURES</a:t>
          </a:r>
        </a:p>
      </dsp:txBody>
      <dsp:txXfrm>
        <a:off x="24588" y="1959752"/>
        <a:ext cx="3078072" cy="454509"/>
      </dsp:txXfrm>
    </dsp:sp>
    <dsp:sp modelId="{2F56842C-5068-4743-A513-867BA2C23824}">
      <dsp:nvSpPr>
        <dsp:cNvPr id="0" name=""/>
        <dsp:cNvSpPr/>
      </dsp:nvSpPr>
      <dsp:spPr>
        <a:xfrm>
          <a:off x="0" y="2499328"/>
          <a:ext cx="3127248" cy="50368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b="1" kern="1200"/>
            <a:t>COMMUNITY SERVICE</a:t>
          </a:r>
        </a:p>
      </dsp:txBody>
      <dsp:txXfrm>
        <a:off x="24588" y="2523916"/>
        <a:ext cx="3078072" cy="454509"/>
      </dsp:txXfrm>
    </dsp:sp>
    <dsp:sp modelId="{31593D7D-2ED9-4E8C-A68E-B3F095277FAF}">
      <dsp:nvSpPr>
        <dsp:cNvPr id="0" name=""/>
        <dsp:cNvSpPr/>
      </dsp:nvSpPr>
      <dsp:spPr>
        <a:xfrm>
          <a:off x="0" y="3063494"/>
          <a:ext cx="3127248" cy="50368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defRPr cap="all"/>
          </a:pPr>
          <a:r>
            <a:rPr lang="en-US" sz="2100" b="1" kern="1200" dirty="0"/>
            <a:t>DEPARTMENT ACTIVITIES</a:t>
          </a:r>
        </a:p>
      </dsp:txBody>
      <dsp:txXfrm>
        <a:off x="24588" y="3088082"/>
        <a:ext cx="3078072" cy="4545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8896EB-FEE3-4059-92D5-A7E6EC8711DD}"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1237937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8896EB-FEE3-4059-92D5-A7E6EC8711DD}"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118586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8896EB-FEE3-4059-92D5-A7E6EC8711DD}"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88887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8896EB-FEE3-4059-92D5-A7E6EC8711DD}"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4233610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896EB-FEE3-4059-92D5-A7E6EC8711DD}" type="datetimeFigureOut">
              <a:rPr lang="en-US" smtClean="0"/>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263122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8896EB-FEE3-4059-92D5-A7E6EC8711DD}" type="datetimeFigureOut">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268905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8896EB-FEE3-4059-92D5-A7E6EC8711DD}" type="datetimeFigureOut">
              <a:rPr lang="en-US" smtClean="0"/>
              <a:t>4/29/2022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98206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8896EB-FEE3-4059-92D5-A7E6EC8711DD}" type="datetimeFigureOut">
              <a:rPr lang="en-US" smtClean="0"/>
              <a:t>4/29/2022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4003692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896EB-FEE3-4059-92D5-A7E6EC8711DD}" type="datetimeFigureOut">
              <a:rPr lang="en-US" smtClean="0"/>
              <a:t>4/29/2022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29831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8896EB-FEE3-4059-92D5-A7E6EC8711DD}" type="datetimeFigureOut">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114133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8896EB-FEE3-4059-92D5-A7E6EC8711DD}" type="datetimeFigureOut">
              <a:rPr lang="en-US" smtClean="0"/>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609AD-54F7-4694-809B-1FB057908128}" type="slidenum">
              <a:rPr lang="en-US" smtClean="0"/>
              <a:t>‹#›</a:t>
            </a:fld>
            <a:endParaRPr lang="en-US"/>
          </a:p>
        </p:txBody>
      </p:sp>
    </p:spTree>
    <p:extLst>
      <p:ext uri="{BB962C8B-B14F-4D97-AF65-F5344CB8AC3E}">
        <p14:creationId xmlns:p14="http://schemas.microsoft.com/office/powerpoint/2010/main" val="3826446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896EB-FEE3-4059-92D5-A7E6EC8711DD}" type="datetimeFigureOut">
              <a:rPr lang="en-US" smtClean="0"/>
              <a:t>4/29/2022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609AD-54F7-4694-809B-1FB057908128}" type="slidenum">
              <a:rPr lang="en-US" smtClean="0"/>
              <a:t>‹#›</a:t>
            </a:fld>
            <a:endParaRPr lang="en-US"/>
          </a:p>
        </p:txBody>
      </p:sp>
    </p:spTree>
    <p:extLst>
      <p:ext uri="{BB962C8B-B14F-4D97-AF65-F5344CB8AC3E}">
        <p14:creationId xmlns:p14="http://schemas.microsoft.com/office/powerpoint/2010/main" val="2888558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1.png"/><Relationship Id="rId7" Type="http://schemas.openxmlformats.org/officeDocument/2006/relationships/diagramLayout" Target="../diagrams/layout1.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3.jpg"/><Relationship Id="rId10" Type="http://schemas.microsoft.com/office/2007/relationships/diagramDrawing" Target="../diagrams/drawing1.xml"/><Relationship Id="rId4" Type="http://schemas.openxmlformats.org/officeDocument/2006/relationships/image" Target="../media/image32.pn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g"/><Relationship Id="rId11" Type="http://schemas.openxmlformats.org/officeDocument/2006/relationships/image" Target="../media/image45.jp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g"/></Relationships>
</file>

<file path=ppt/slides/_rels/slide3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33.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e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9.jpg"/><Relationship Id="rId11" Type="http://schemas.openxmlformats.org/officeDocument/2006/relationships/image" Target="../media/image64.jpg"/><Relationship Id="rId5" Type="http://schemas.openxmlformats.org/officeDocument/2006/relationships/image" Target="../media/image58.jpg"/><Relationship Id="rId10" Type="http://schemas.openxmlformats.org/officeDocument/2006/relationships/image" Target="../media/image63.jpeg"/><Relationship Id="rId4" Type="http://schemas.openxmlformats.org/officeDocument/2006/relationships/image" Target="../media/image57.jpg"/><Relationship Id="rId9" Type="http://schemas.openxmlformats.org/officeDocument/2006/relationships/image" Target="../media/image62.jp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60042" y="891652"/>
            <a:ext cx="4412021" cy="3030724"/>
          </a:xfrm>
        </p:spPr>
        <p:txBody>
          <a:bodyPr vert="horz" lIns="91440" tIns="45720" rIns="91440" bIns="45720" rtlCol="0" anchor="b">
            <a:prstTxWarp prst="textStop">
              <a:avLst/>
            </a:prstTxWarp>
            <a:normAutofit/>
          </a:bodyPr>
          <a:lstStyle/>
          <a:p>
            <a:pPr algn="r"/>
            <a:r>
              <a:rPr lang="en-US" sz="4000" b="1" kern="1200">
                <a:ln w="13462">
                  <a:solidFill>
                    <a:schemeClr val="bg1"/>
                  </a:solidFill>
                  <a:prstDash val="solid"/>
                </a:ln>
                <a:solidFill>
                  <a:srgbClr val="FFFFFF"/>
                </a:solidFill>
                <a:effectLst>
                  <a:glow rad="228600">
                    <a:schemeClr val="accent6">
                      <a:satMod val="175000"/>
                      <a:alpha val="40000"/>
                    </a:schemeClr>
                  </a:glow>
                  <a:outerShdw dist="38100" dir="2700000" algn="bl" rotWithShape="0">
                    <a:srgbClr val="C00000"/>
                  </a:outerShdw>
                </a:effectLst>
                <a:latin typeface="+mj-lt"/>
                <a:ea typeface="+mj-ea"/>
                <a:cs typeface="+mj-cs"/>
              </a:rPr>
              <a:t>Math &amp; Science</a:t>
            </a:r>
            <a:br>
              <a:rPr lang="en-US" sz="4000" b="1" kern="1200">
                <a:ln w="13462">
                  <a:solidFill>
                    <a:schemeClr val="bg1"/>
                  </a:solidFill>
                  <a:prstDash val="solid"/>
                </a:ln>
                <a:solidFill>
                  <a:srgbClr val="FFFFFF"/>
                </a:solidFill>
                <a:effectLst>
                  <a:glow rad="228600">
                    <a:schemeClr val="accent6">
                      <a:satMod val="175000"/>
                      <a:alpha val="40000"/>
                    </a:schemeClr>
                  </a:glow>
                  <a:outerShdw dist="38100" dir="2700000" algn="bl" rotWithShape="0">
                    <a:srgbClr val="C00000"/>
                  </a:outerShdw>
                </a:effectLst>
                <a:latin typeface="+mj-lt"/>
                <a:ea typeface="+mj-ea"/>
                <a:cs typeface="+mj-cs"/>
              </a:rPr>
            </a:br>
            <a:r>
              <a:rPr lang="en-US" sz="4000" b="1" kern="1200">
                <a:ln w="13462">
                  <a:solidFill>
                    <a:schemeClr val="bg1"/>
                  </a:solidFill>
                  <a:prstDash val="solid"/>
                </a:ln>
                <a:solidFill>
                  <a:srgbClr val="FFFFFF"/>
                </a:solidFill>
                <a:effectLst>
                  <a:glow rad="228600">
                    <a:schemeClr val="accent6">
                      <a:satMod val="175000"/>
                      <a:alpha val="40000"/>
                    </a:schemeClr>
                  </a:glow>
                  <a:outerShdw dist="38100" dir="2700000" algn="bl" rotWithShape="0">
                    <a:srgbClr val="C00000"/>
                  </a:outerShdw>
                </a:effectLst>
                <a:latin typeface="+mj-lt"/>
                <a:ea typeface="+mj-ea"/>
                <a:cs typeface="+mj-cs"/>
              </a:rPr>
              <a:t> Department </a:t>
            </a:r>
          </a:p>
        </p:txBody>
      </p:sp>
      <p:sp>
        <p:nvSpPr>
          <p:cNvPr id="3" name="Subtitle 2"/>
          <p:cNvSpPr>
            <a:spLocks noGrp="1"/>
          </p:cNvSpPr>
          <p:nvPr>
            <p:ph type="subTitle" idx="1"/>
          </p:nvPr>
        </p:nvSpPr>
        <p:spPr>
          <a:xfrm>
            <a:off x="945791" y="4745317"/>
            <a:ext cx="4126272" cy="1375145"/>
          </a:xfrm>
        </p:spPr>
        <p:txBody>
          <a:bodyPr vert="horz" lIns="91440" tIns="45720" rIns="91440" bIns="45720" rtlCol="0">
            <a:normAutofit/>
          </a:bodyPr>
          <a:lstStyle/>
          <a:p>
            <a:pPr algn="r"/>
            <a:r>
              <a:rPr lang="en-US" b="1" kern="1200">
                <a:ln w="0">
                  <a:solidFill>
                    <a:schemeClr val="bg1"/>
                  </a:solidFill>
                </a:ln>
                <a:solidFill>
                  <a:srgbClr val="FFFFFF"/>
                </a:solidFill>
                <a:effectLst>
                  <a:glow rad="228600">
                    <a:schemeClr val="accent6">
                      <a:satMod val="175000"/>
                      <a:alpha val="40000"/>
                    </a:schemeClr>
                  </a:glow>
                  <a:outerShdw blurRad="38100" dist="25400" dir="5400000" algn="ctr" rotWithShape="0">
                    <a:srgbClr val="6E747A">
                      <a:alpha val="43000"/>
                    </a:srgbClr>
                  </a:outerShdw>
                </a:effectLst>
                <a:latin typeface="+mn-lt"/>
                <a:ea typeface="+mn-ea"/>
                <a:cs typeface="+mn-cs"/>
              </a:rPr>
              <a:t>ST. JOHN’S COLLEGE</a:t>
            </a:r>
          </a:p>
          <a:p>
            <a:pPr algn="r"/>
            <a:r>
              <a:rPr lang="en-US" b="1" kern="1200">
                <a:ln w="0">
                  <a:solidFill>
                    <a:schemeClr val="bg1"/>
                  </a:solidFill>
                </a:ln>
                <a:solidFill>
                  <a:srgbClr val="FFFFFF"/>
                </a:solidFill>
                <a:effectLst>
                  <a:glow rad="228600">
                    <a:schemeClr val="accent6">
                      <a:satMod val="175000"/>
                      <a:alpha val="40000"/>
                    </a:schemeClr>
                  </a:glow>
                  <a:outerShdw blurRad="38100" dist="25400" dir="5400000" algn="ctr" rotWithShape="0">
                    <a:srgbClr val="6E747A">
                      <a:alpha val="43000"/>
                    </a:srgbClr>
                  </a:outerShdw>
                </a:effectLst>
                <a:latin typeface="+mn-lt"/>
                <a:ea typeface="+mn-ea"/>
                <a:cs typeface="+mn-cs"/>
              </a:rPr>
              <a:t> JUNIOR COLLEGE</a:t>
            </a:r>
          </a:p>
        </p:txBody>
      </p:sp>
      <p:sp>
        <p:nvSpPr>
          <p:cNvPr id="4" name="TextBox 3"/>
          <p:cNvSpPr txBox="1"/>
          <p:nvPr/>
        </p:nvSpPr>
        <p:spPr>
          <a:xfrm>
            <a:off x="2847350" y="341557"/>
            <a:ext cx="6069119" cy="830997"/>
          </a:xfrm>
          <a:prstGeom prst="rect">
            <a:avLst/>
          </a:prstGeom>
          <a:noFill/>
        </p:spPr>
        <p:txBody>
          <a:bodyPr wrap="square" rtlCol="0">
            <a:spAutoFit/>
          </a:bodyPr>
          <a:lstStyle/>
          <a:p>
            <a:pPr algn="ctr">
              <a:spcAft>
                <a:spcPts val="600"/>
              </a:spcAft>
            </a:pPr>
            <a:r>
              <a:rPr lang="en-US" sz="4800" dirty="0">
                <a:ln>
                  <a:solidFill>
                    <a:schemeClr val="tx1"/>
                  </a:solidFill>
                </a:ln>
                <a:solidFill>
                  <a:srgbClr val="C00000"/>
                </a:solidFill>
                <a:effectLst>
                  <a:glow rad="228600">
                    <a:schemeClr val="accent6">
                      <a:satMod val="175000"/>
                      <a:alpha val="40000"/>
                    </a:schemeClr>
                  </a:glow>
                </a:effectLst>
                <a:latin typeface="AR BERKLEY" panose="02000000000000000000" pitchFamily="2" charset="0"/>
              </a:rPr>
              <a:t>Welcome to the</a:t>
            </a:r>
            <a:endParaRPr lang="en-US" sz="4800">
              <a:ln>
                <a:solidFill>
                  <a:schemeClr val="tx1"/>
                </a:solidFill>
              </a:ln>
              <a:solidFill>
                <a:srgbClr val="C00000"/>
              </a:solidFill>
              <a:effectLst>
                <a:glow rad="228600">
                  <a:schemeClr val="accent6">
                    <a:satMod val="175000"/>
                    <a:alpha val="40000"/>
                  </a:schemeClr>
                </a:glow>
              </a:effectLst>
              <a:latin typeface="AR BERKLEY" panose="02000000000000000000" pitchFamily="2" charset="0"/>
            </a:endParaRPr>
          </a:p>
        </p:txBody>
      </p:sp>
      <p:pic>
        <p:nvPicPr>
          <p:cNvPr id="7" name="Picture 6" descr="Logo, company name&#10;&#10;Description automatically generated">
            <a:extLst>
              <a:ext uri="{FF2B5EF4-FFF2-40B4-BE49-F238E27FC236}">
                <a16:creationId xmlns:a16="http://schemas.microsoft.com/office/drawing/2014/main" id="{959392C5-67DF-4B98-AE2B-669611DAE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454" y="604572"/>
            <a:ext cx="5751779" cy="5751779"/>
          </a:xfrm>
          <a:prstGeom prst="rect">
            <a:avLst/>
          </a:prstGeom>
        </p:spPr>
      </p:pic>
    </p:spTree>
    <p:extLst>
      <p:ext uri="{BB962C8B-B14F-4D97-AF65-F5344CB8AC3E}">
        <p14:creationId xmlns:p14="http://schemas.microsoft.com/office/powerpoint/2010/main" val="137991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Rot="1" noChangeArrowheads="1"/>
          </p:cNvSpPr>
          <p:nvPr>
            <p:ph type="body" idx="1"/>
          </p:nvPr>
        </p:nvSpPr>
        <p:spPr>
          <a:xfrm>
            <a:off x="1616765" y="232887"/>
            <a:ext cx="9329141" cy="5942626"/>
          </a:xfrm>
        </p:spPr>
        <p:txBody>
          <a:bodyPr>
            <a:normAutofit lnSpcReduction="10000"/>
          </a:bodyPr>
          <a:lstStyle/>
          <a:p>
            <a:pPr marL="0" indent="0" algn="ctr">
              <a:buNone/>
              <a:defRPr/>
            </a:pPr>
            <a:r>
              <a:rPr lang="en-US" sz="65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SJC ETHOS STATEMENT</a:t>
            </a:r>
          </a:p>
          <a:p>
            <a:pPr marL="0" indent="0" algn="just">
              <a:buNone/>
              <a:defRPr/>
            </a:pPr>
            <a:endParaRPr lang="en-US" sz="3600" b="1" dirty="0">
              <a:latin typeface="Baskerville Old Face" panose="02020602080505020303" pitchFamily="18" charset="0"/>
            </a:endParaRPr>
          </a:p>
          <a:p>
            <a:pPr marL="0" indent="0" algn="ctr">
              <a:spcBef>
                <a:spcPts val="1200"/>
              </a:spcBef>
              <a:spcAft>
                <a:spcPts val="600"/>
              </a:spcAft>
              <a:buNone/>
              <a:defRPr/>
            </a:pPr>
            <a:r>
              <a:rPr lang="en-US" sz="3600" b="1" i="1" dirty="0">
                <a:solidFill>
                  <a:srgbClr val="002060"/>
                </a:solidFill>
                <a:latin typeface="Baskerville Old Face" panose="02020602080505020303" pitchFamily="18" charset="0"/>
              </a:rPr>
              <a:t>Choosing to come to St. John’s College means making a choice to join a </a:t>
            </a:r>
            <a:r>
              <a:rPr lang="en-US" sz="3600" b="1" i="1" dirty="0">
                <a:solidFill>
                  <a:srgbClr val="FF0000"/>
                </a:solidFill>
                <a:latin typeface="Baskerville Old Face" panose="02020602080505020303" pitchFamily="18" charset="0"/>
              </a:rPr>
              <a:t>distinctive community</a:t>
            </a:r>
            <a:r>
              <a:rPr lang="en-US" sz="3600" b="1" i="1" dirty="0">
                <a:solidFill>
                  <a:srgbClr val="002060"/>
                </a:solidFill>
                <a:latin typeface="Baskerville Old Face" panose="02020602080505020303" pitchFamily="18" charset="0"/>
              </a:rPr>
              <a:t>. As a </a:t>
            </a:r>
            <a:r>
              <a:rPr lang="en-US" sz="3600" b="1" i="1" dirty="0">
                <a:solidFill>
                  <a:srgbClr val="FF0000"/>
                </a:solidFill>
                <a:latin typeface="Baskerville Old Face" panose="02020602080505020303" pitchFamily="18" charset="0"/>
              </a:rPr>
              <a:t>Jesuit and Catholic institution</a:t>
            </a:r>
            <a:r>
              <a:rPr lang="en-US" sz="3600" b="1" i="1" dirty="0">
                <a:solidFill>
                  <a:srgbClr val="002060"/>
                </a:solidFill>
                <a:latin typeface="Baskerville Old Face" panose="02020602080505020303" pitchFamily="18" charset="0"/>
              </a:rPr>
              <a:t>, St. John’s College  places special emphasis on the </a:t>
            </a:r>
            <a:r>
              <a:rPr lang="en-US" sz="3600" b="1" i="1" dirty="0">
                <a:solidFill>
                  <a:srgbClr val="FF0000"/>
                </a:solidFill>
                <a:latin typeface="Baskerville Old Face" panose="02020602080505020303" pitchFamily="18" charset="0"/>
              </a:rPr>
              <a:t>dignity</a:t>
            </a:r>
            <a:r>
              <a:rPr lang="en-US" sz="3600" b="1" i="1" dirty="0">
                <a:solidFill>
                  <a:srgbClr val="002060"/>
                </a:solidFill>
                <a:latin typeface="Baskerville Old Face" panose="02020602080505020303" pitchFamily="18" charset="0"/>
              </a:rPr>
              <a:t> and </a:t>
            </a:r>
            <a:r>
              <a:rPr lang="en-US" sz="3600" b="1" i="1" dirty="0">
                <a:solidFill>
                  <a:srgbClr val="FF0000"/>
                </a:solidFill>
                <a:latin typeface="Baskerville Old Face" panose="02020602080505020303" pitchFamily="18" charset="0"/>
              </a:rPr>
              <a:t>worth</a:t>
            </a:r>
            <a:r>
              <a:rPr lang="en-US" sz="3600" b="1" i="1" dirty="0">
                <a:solidFill>
                  <a:srgbClr val="002060"/>
                </a:solidFill>
                <a:latin typeface="Baskerville Old Face" panose="02020602080505020303" pitchFamily="18" charset="0"/>
              </a:rPr>
              <a:t> of every person and the </a:t>
            </a:r>
            <a:r>
              <a:rPr lang="en-US" sz="3600" b="1" i="1" dirty="0">
                <a:solidFill>
                  <a:srgbClr val="FF0000"/>
                </a:solidFill>
                <a:latin typeface="Baskerville Old Face" panose="02020602080505020303" pitchFamily="18" charset="0"/>
              </a:rPr>
              <a:t>love of truth</a:t>
            </a:r>
            <a:r>
              <a:rPr lang="en-US" sz="3600" b="1" i="1" dirty="0">
                <a:solidFill>
                  <a:srgbClr val="002060"/>
                </a:solidFill>
                <a:latin typeface="Baskerville Old Face" panose="02020602080505020303" pitchFamily="18" charset="0"/>
              </a:rPr>
              <a:t>. Membership in this community carries with it </a:t>
            </a:r>
            <a:r>
              <a:rPr lang="en-US" sz="3600" b="1" i="1" dirty="0">
                <a:solidFill>
                  <a:srgbClr val="FF0000"/>
                </a:solidFill>
                <a:latin typeface="Baskerville Old Face" panose="02020602080505020303" pitchFamily="18" charset="0"/>
              </a:rPr>
              <a:t>high expectations regarding </a:t>
            </a:r>
            <a:r>
              <a:rPr lang="en-US" sz="3600" b="1" i="1" dirty="0">
                <a:solidFill>
                  <a:srgbClr val="002060"/>
                </a:solidFill>
                <a:latin typeface="Baskerville Old Face" panose="02020602080505020303" pitchFamily="18" charset="0"/>
              </a:rPr>
              <a:t>the ways in which each person will </a:t>
            </a:r>
            <a:r>
              <a:rPr lang="en-US" sz="3600" b="1" i="1" dirty="0">
                <a:solidFill>
                  <a:srgbClr val="FF0000"/>
                </a:solidFill>
                <a:latin typeface="Baskerville Old Face" panose="02020602080505020303" pitchFamily="18" charset="0"/>
              </a:rPr>
              <a:t>act</a:t>
            </a:r>
            <a:r>
              <a:rPr lang="en-US" sz="3600" b="1" i="1" dirty="0">
                <a:solidFill>
                  <a:srgbClr val="002060"/>
                </a:solidFill>
                <a:latin typeface="Baskerville Old Face" panose="02020602080505020303" pitchFamily="18" charset="0"/>
              </a:rPr>
              <a:t> both within and beyond the institution and its facilities. </a:t>
            </a:r>
          </a:p>
        </p:txBody>
      </p:sp>
    </p:spTree>
    <p:extLst>
      <p:ext uri="{BB962C8B-B14F-4D97-AF65-F5344CB8AC3E}">
        <p14:creationId xmlns:p14="http://schemas.microsoft.com/office/powerpoint/2010/main" val="40774781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p:cTn id="7" dur="500" fill="hold"/>
                                        <p:tgtEl>
                                          <p:spTgt spid="3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7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075">
                                            <p:txEl>
                                              <p:pRg st="2" end="2"/>
                                            </p:txEl>
                                          </p:spTgt>
                                        </p:tgtEl>
                                        <p:attrNameLst>
                                          <p:attrName>style.visibility</p:attrName>
                                        </p:attrNameLst>
                                      </p:cBhvr>
                                      <p:to>
                                        <p:strVal val="visible"/>
                                      </p:to>
                                    </p:set>
                                    <p:anim calcmode="lin" valueType="num">
                                      <p:cBhvr>
                                        <p:cTn id="12" dur="500" fill="hold"/>
                                        <p:tgtEl>
                                          <p:spTgt spid="3075">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075">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F119-D8F6-4FFC-98B7-31A31FFA3335}"/>
              </a:ext>
            </a:extLst>
          </p:cNvPr>
          <p:cNvSpPr>
            <a:spLocks noGrp="1"/>
          </p:cNvSpPr>
          <p:nvPr>
            <p:ph type="title"/>
          </p:nvPr>
        </p:nvSpPr>
        <p:spPr/>
        <p:txBody>
          <a:bodyPr>
            <a:normAutofit fontScale="90000"/>
          </a:bodyPr>
          <a:lstStyle/>
          <a:p>
            <a:pPr algn="ctr"/>
            <a:r>
              <a:rPr lang="en-US" sz="60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MATH &amp; SCEINCE DEPARTMENT MISSION STATEMENT </a:t>
            </a:r>
            <a:br>
              <a:rPr lang="en-US"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br>
            <a:endParaRPr lang="en-US" dirty="0"/>
          </a:p>
        </p:txBody>
      </p:sp>
      <p:sp>
        <p:nvSpPr>
          <p:cNvPr id="3" name="Content Placeholder 2">
            <a:extLst>
              <a:ext uri="{FF2B5EF4-FFF2-40B4-BE49-F238E27FC236}">
                <a16:creationId xmlns:a16="http://schemas.microsoft.com/office/drawing/2014/main" id="{BC843679-14B8-4DB3-85A6-6515A7803CBB}"/>
              </a:ext>
            </a:extLst>
          </p:cNvPr>
          <p:cNvSpPr>
            <a:spLocks noGrp="1"/>
          </p:cNvSpPr>
          <p:nvPr>
            <p:ph idx="1"/>
          </p:nvPr>
        </p:nvSpPr>
        <p:spPr>
          <a:xfrm>
            <a:off x="838201" y="1865380"/>
            <a:ext cx="10515600" cy="4992619"/>
          </a:xfrm>
        </p:spPr>
        <p:txBody>
          <a:bodyPr>
            <a:normAutofit fontScale="92500" lnSpcReduction="20000"/>
          </a:bodyPr>
          <a:lstStyle/>
          <a:p>
            <a:pPr marL="0" indent="0" algn="ctr">
              <a:spcBef>
                <a:spcPts val="2400"/>
              </a:spcBef>
              <a:buNone/>
            </a:pPr>
            <a:r>
              <a:rPr lang="en-US" b="1" i="1" dirty="0">
                <a:solidFill>
                  <a:srgbClr val="002060"/>
                </a:solidFill>
              </a:rPr>
              <a:t>The Math &amp; Science Department is a student-oriented department that introduces the students to the applications of principles in physics, chemistry, biology, mathematics, and environmental science. The mission of the Department is to present science as a rational and systematic observation, identification, description, experimental investigation, and theoretical explanation of natural phenomena despite the program enrolled in.</a:t>
            </a:r>
          </a:p>
          <a:p>
            <a:pPr marL="0" indent="0" algn="ctr">
              <a:spcBef>
                <a:spcPts val="2400"/>
              </a:spcBef>
              <a:buNone/>
            </a:pPr>
            <a:r>
              <a:rPr lang="en-US" b="1" i="1" dirty="0">
                <a:solidFill>
                  <a:srgbClr val="002060"/>
                </a:solidFill>
              </a:rPr>
              <a:t>As a department dedicated to achieving excellence, we stress the importance of critical thinking, logical reasoning, and mathematical manipulations. Students are guided in developing their ability to ask and answer questions, and, enhance their current knowledge and technical skills in scientific inquiry approach, so as to design and execute scientific investigations and apparatuses. The faculty challenges the student to view science as an interdisciplinary study applicable to society and their professional and personal development.</a:t>
            </a:r>
          </a:p>
          <a:p>
            <a:endParaRPr lang="en-US" dirty="0"/>
          </a:p>
        </p:txBody>
      </p:sp>
    </p:spTree>
    <p:extLst>
      <p:ext uri="{BB962C8B-B14F-4D97-AF65-F5344CB8AC3E}">
        <p14:creationId xmlns:p14="http://schemas.microsoft.com/office/powerpoint/2010/main" val="89609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293"/>
            <a:ext cx="10515600" cy="1325563"/>
          </a:xfrm>
        </p:spPr>
        <p:txBody>
          <a:bodyPr/>
          <a:lstStyle/>
          <a:p>
            <a:pPr algn="ctr"/>
            <a:r>
              <a:rPr lang="en-US" sz="5400" dirty="0">
                <a:solidFill>
                  <a:srgbClr val="002060"/>
                </a:solidFill>
                <a:effectLst>
                  <a:outerShdw blurRad="38100" dist="38100" dir="2700000" algn="tl">
                    <a:srgbClr val="000000">
                      <a:alpha val="43137"/>
                    </a:srgbClr>
                  </a:outerShdw>
                </a:effectLst>
                <a:latin typeface="Engravers MT" panose="02090707080505020304" pitchFamily="18" charset="0"/>
              </a:rPr>
              <a:t>Programs</a:t>
            </a:r>
            <a:r>
              <a:rPr lang="en-US" dirty="0">
                <a:solidFill>
                  <a:srgbClr val="002060"/>
                </a:solidFill>
                <a:effectLst>
                  <a:outerShdw blurRad="38100" dist="38100" dir="2700000" algn="tl">
                    <a:srgbClr val="000000">
                      <a:alpha val="43137"/>
                    </a:srgbClr>
                  </a:outerShdw>
                </a:effectLst>
                <a:latin typeface="Engravers MT" panose="02090707080505020304" pitchFamily="18"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834" y="2101028"/>
            <a:ext cx="5480529" cy="3564941"/>
          </a:xfrm>
          <a:prstGeom prst="rect">
            <a:avLst/>
          </a:prstGeom>
        </p:spPr>
      </p:pic>
      <p:sp>
        <p:nvSpPr>
          <p:cNvPr id="3" name="Content Placeholder 2"/>
          <p:cNvSpPr>
            <a:spLocks noGrp="1"/>
          </p:cNvSpPr>
          <p:nvPr>
            <p:ph idx="1"/>
          </p:nvPr>
        </p:nvSpPr>
        <p:spPr>
          <a:xfrm>
            <a:off x="98637" y="1464856"/>
            <a:ext cx="10138055" cy="5512759"/>
          </a:xfrm>
        </p:spPr>
        <p:txBody>
          <a:bodyPr>
            <a:normAutofit lnSpcReduction="10000"/>
          </a:bodyPr>
          <a:lstStyle/>
          <a:p>
            <a:r>
              <a:rPr lang="en-US" sz="4400" b="1" dirty="0">
                <a:solidFill>
                  <a:srgbClr val="0070C0"/>
                </a:solidFill>
                <a:latin typeface="Lucida Calligraphy" panose="03010101010101010101" pitchFamily="66" charset="0"/>
              </a:rPr>
              <a:t>Biology and Chemistry </a:t>
            </a:r>
            <a:endParaRPr lang="en-US" sz="4400" b="1" dirty="0">
              <a:solidFill>
                <a:srgbClr val="C00000"/>
              </a:solidFill>
              <a:latin typeface="Engravers MT" panose="02090707080505020304" pitchFamily="18" charset="0"/>
              <a:cs typeface="Arial" panose="020B0604020202020204" pitchFamily="34" charset="0"/>
            </a:endParaRPr>
          </a:p>
          <a:p>
            <a:pPr lvl="1"/>
            <a:r>
              <a:rPr lang="en-US" sz="2800" dirty="0">
                <a:latin typeface="Times New Roman" panose="02020603050405020304" pitchFamily="18" charset="0"/>
                <a:cs typeface="Times New Roman" panose="02020603050405020304" pitchFamily="18" charset="0"/>
              </a:rPr>
              <a:t>Biology and Chemistry Major </a:t>
            </a:r>
            <a:r>
              <a:rPr lang="en-US" sz="2000" b="1" i="1" dirty="0">
                <a:solidFill>
                  <a:srgbClr val="C00000"/>
                </a:solidFill>
                <a:latin typeface="Bahnschrift SemiBold SemiConden" panose="020B0502040204020203" pitchFamily="34" charset="0"/>
                <a:cs typeface="Times New Roman" panose="02020603050405020304" pitchFamily="18" charset="0"/>
              </a:rPr>
              <a:t>(79 Credits)</a:t>
            </a:r>
          </a:p>
          <a:p>
            <a:pPr lvl="1"/>
            <a:r>
              <a:rPr lang="en-US" sz="2800" dirty="0">
                <a:latin typeface="Times New Roman" panose="02020603050405020304" pitchFamily="18" charset="0"/>
                <a:cs typeface="Times New Roman" panose="02020603050405020304" pitchFamily="18" charset="0"/>
              </a:rPr>
              <a:t>Biology Major </a:t>
            </a:r>
            <a:r>
              <a:rPr lang="en-US" sz="2000" b="1" i="1" dirty="0">
                <a:solidFill>
                  <a:srgbClr val="C00000"/>
                </a:solidFill>
                <a:latin typeface="Bahnschrift SemiBold SemiConden" panose="020B0502040204020203" pitchFamily="34" charset="0"/>
                <a:cs typeface="Times New Roman" panose="02020603050405020304" pitchFamily="18" charset="0"/>
              </a:rPr>
              <a:t>(74 Credits)</a:t>
            </a:r>
          </a:p>
          <a:p>
            <a:pPr lvl="1"/>
            <a:r>
              <a:rPr lang="en-US" sz="2800" dirty="0">
                <a:latin typeface="Times New Roman" panose="02020603050405020304" pitchFamily="18" charset="0"/>
                <a:cs typeface="Times New Roman" panose="02020603050405020304" pitchFamily="18" charset="0"/>
              </a:rPr>
              <a:t>Chemistry Major  </a:t>
            </a:r>
            <a:r>
              <a:rPr lang="en-US" sz="2000" b="1" i="1" dirty="0">
                <a:solidFill>
                  <a:srgbClr val="C00000"/>
                </a:solidFill>
                <a:latin typeface="Bahnschrift SemiBold SemiConden" panose="020B0502040204020203" pitchFamily="34" charset="0"/>
                <a:cs typeface="Times New Roman" panose="02020603050405020304" pitchFamily="18" charset="0"/>
              </a:rPr>
              <a:t>(75 Credits)</a:t>
            </a:r>
          </a:p>
          <a:p>
            <a:pPr marL="0" indent="0">
              <a:buNone/>
            </a:pPr>
            <a:endParaRPr lang="en-US" sz="3200" b="1" dirty="0">
              <a:solidFill>
                <a:srgbClr val="660066"/>
              </a:solidFill>
              <a:latin typeface="Lucida Calligraphy" panose="03010101010101010101" pitchFamily="66" charset="0"/>
            </a:endParaRPr>
          </a:p>
          <a:p>
            <a:r>
              <a:rPr lang="en-US" sz="4400" b="1" dirty="0">
                <a:solidFill>
                  <a:srgbClr val="660066"/>
                </a:solidFill>
                <a:latin typeface="Lucida Calligraphy" panose="03010101010101010101" pitchFamily="66" charset="0"/>
              </a:rPr>
              <a:t>Math and Physics </a:t>
            </a:r>
          </a:p>
          <a:p>
            <a:pPr lvl="1"/>
            <a:r>
              <a:rPr lang="en-US" sz="2800" dirty="0">
                <a:latin typeface="Times New Roman" panose="02020603050405020304" pitchFamily="18" charset="0"/>
                <a:cs typeface="Times New Roman" panose="02020603050405020304" pitchFamily="18" charset="0"/>
              </a:rPr>
              <a:t>Math and Physics Major  </a:t>
            </a:r>
            <a:r>
              <a:rPr lang="en-US" sz="2000" b="1" i="1" dirty="0">
                <a:solidFill>
                  <a:srgbClr val="C00000"/>
                </a:solidFill>
                <a:latin typeface="Bahnschrift SemiBold" panose="020B0502040204020203" pitchFamily="34" charset="0"/>
                <a:cs typeface="Arial" panose="020B0604020202020204" pitchFamily="34" charset="0"/>
              </a:rPr>
              <a:t>(75 Credits) </a:t>
            </a:r>
            <a:endParaRPr lang="en-US" sz="2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Math Major  </a:t>
            </a:r>
            <a:r>
              <a:rPr lang="en-US" sz="2000" b="1" i="1" dirty="0">
                <a:solidFill>
                  <a:srgbClr val="C00000"/>
                </a:solidFill>
                <a:latin typeface="Bahnschrift SemiBold SemiConden" panose="020B0502040204020203" pitchFamily="34" charset="0"/>
                <a:cs typeface="Times New Roman" panose="02020603050405020304" pitchFamily="18" charset="0"/>
              </a:rPr>
              <a:t>(72  Credits)</a:t>
            </a:r>
          </a:p>
          <a:p>
            <a:pPr lvl="1"/>
            <a:r>
              <a:rPr lang="en-US" sz="2800" dirty="0">
                <a:latin typeface="Times New Roman" panose="02020603050405020304" pitchFamily="18" charset="0"/>
                <a:cs typeface="Times New Roman" panose="02020603050405020304" pitchFamily="18" charset="0"/>
              </a:rPr>
              <a:t>Math and Chemistry Major  </a:t>
            </a:r>
            <a:r>
              <a:rPr lang="en-US" sz="2000" b="1" i="1" dirty="0">
                <a:solidFill>
                  <a:srgbClr val="C00000"/>
                </a:solidFill>
                <a:latin typeface="Bahnschrift SemiBold SemiConden" panose="020B0502040204020203" pitchFamily="34" charset="0"/>
                <a:cs typeface="Times New Roman" panose="02020603050405020304" pitchFamily="18" charset="0"/>
              </a:rPr>
              <a:t>(77 Credits)</a:t>
            </a:r>
          </a:p>
          <a:p>
            <a:pPr lvl="1"/>
            <a:r>
              <a:rPr lang="en-US" sz="2800" dirty="0">
                <a:latin typeface="Times New Roman" panose="02020603050405020304" pitchFamily="18" charset="0"/>
                <a:cs typeface="Times New Roman" panose="02020603050405020304" pitchFamily="18" charset="0"/>
              </a:rPr>
              <a:t>Physics Major </a:t>
            </a:r>
            <a:r>
              <a:rPr lang="en-US" sz="2000" b="1" i="1" dirty="0">
                <a:solidFill>
                  <a:srgbClr val="C00000"/>
                </a:solidFill>
                <a:latin typeface="Bahnschrift SemiBold SemiConden" panose="020B0502040204020203" pitchFamily="34" charset="0"/>
                <a:cs typeface="Times New Roman" panose="02020603050405020304" pitchFamily="18" charset="0"/>
              </a:rPr>
              <a:t>(78 Credits)</a:t>
            </a:r>
          </a:p>
          <a:p>
            <a:pPr marL="457200" lvl="1" indent="0">
              <a:buNone/>
            </a:pPr>
            <a:r>
              <a:rPr lang="en-US" sz="28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52A3FCAF-8F67-4F1F-99A4-489B8E7B4232}"/>
              </a:ext>
            </a:extLst>
          </p:cNvPr>
          <p:cNvSpPr txBox="1"/>
          <p:nvPr/>
        </p:nvSpPr>
        <p:spPr>
          <a:xfrm>
            <a:off x="6334538" y="6396335"/>
            <a:ext cx="6037120" cy="461665"/>
          </a:xfrm>
          <a:prstGeom prst="rect">
            <a:avLst/>
          </a:prstGeom>
          <a:noFill/>
        </p:spPr>
        <p:txBody>
          <a:bodyPr wrap="square" rtlCol="0">
            <a:spAutoFit/>
          </a:bodyPr>
          <a:lstStyle/>
          <a:p>
            <a:pPr marL="285750" indent="-285750">
              <a:buFont typeface="Wingdings" panose="05000000000000000000" pitchFamily="2" charset="2"/>
              <a:buChar char="Ø"/>
            </a:pPr>
            <a:r>
              <a:rPr lang="en-US" sz="2400" b="1" i="1" dirty="0">
                <a:solidFill>
                  <a:srgbClr val="FF0000"/>
                </a:solidFill>
                <a:latin typeface="AngsanaUPC" panose="02020603050405020304" pitchFamily="18" charset="-34"/>
                <a:cs typeface="AngsanaUPC" panose="02020603050405020304" pitchFamily="18" charset="-34"/>
              </a:rPr>
              <a:t>The CREDITS in RED is required for completion for graduation</a:t>
            </a:r>
          </a:p>
        </p:txBody>
      </p:sp>
    </p:spTree>
    <p:extLst>
      <p:ext uri="{BB962C8B-B14F-4D97-AF65-F5344CB8AC3E}">
        <p14:creationId xmlns:p14="http://schemas.microsoft.com/office/powerpoint/2010/main" val="5495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80">
                                          <p:stCondLst>
                                            <p:cond delay="0"/>
                                          </p:stCondLst>
                                        </p:cTn>
                                        <p:tgtEl>
                                          <p:spTgt spid="3">
                                            <p:txEl>
                                              <p:pRg st="5" end="5"/>
                                            </p:txEl>
                                          </p:spTgt>
                                        </p:tgtEl>
                                      </p:cBhvr>
                                    </p:animEffect>
                                    <p:anim calcmode="lin" valueType="num">
                                      <p:cBhvr>
                                        <p:cTn id="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5" end="5"/>
                                            </p:txEl>
                                          </p:spTgt>
                                        </p:tgtEl>
                                      </p:cBhvr>
                                      <p:to x="100000" y="60000"/>
                                    </p:animScale>
                                    <p:animScale>
                                      <p:cBhvr>
                                        <p:cTn id="14" dur="166" decel="50000">
                                          <p:stCondLst>
                                            <p:cond delay="676"/>
                                          </p:stCondLst>
                                        </p:cTn>
                                        <p:tgtEl>
                                          <p:spTgt spid="3">
                                            <p:txEl>
                                              <p:pRg st="5" end="5"/>
                                            </p:txEl>
                                          </p:spTgt>
                                        </p:tgtEl>
                                      </p:cBhvr>
                                      <p:to x="100000" y="100000"/>
                                    </p:animScale>
                                    <p:animScale>
                                      <p:cBhvr>
                                        <p:cTn id="15" dur="26">
                                          <p:stCondLst>
                                            <p:cond delay="1312"/>
                                          </p:stCondLst>
                                        </p:cTn>
                                        <p:tgtEl>
                                          <p:spTgt spid="3">
                                            <p:txEl>
                                              <p:pRg st="5" end="5"/>
                                            </p:txEl>
                                          </p:spTgt>
                                        </p:tgtEl>
                                      </p:cBhvr>
                                      <p:to x="100000" y="80000"/>
                                    </p:animScale>
                                    <p:animScale>
                                      <p:cBhvr>
                                        <p:cTn id="16" dur="166" decel="50000">
                                          <p:stCondLst>
                                            <p:cond delay="1338"/>
                                          </p:stCondLst>
                                        </p:cTn>
                                        <p:tgtEl>
                                          <p:spTgt spid="3">
                                            <p:txEl>
                                              <p:pRg st="5" end="5"/>
                                            </p:txEl>
                                          </p:spTgt>
                                        </p:tgtEl>
                                      </p:cBhvr>
                                      <p:to x="100000" y="100000"/>
                                    </p:animScale>
                                    <p:animScale>
                                      <p:cBhvr>
                                        <p:cTn id="17" dur="26">
                                          <p:stCondLst>
                                            <p:cond delay="1642"/>
                                          </p:stCondLst>
                                        </p:cTn>
                                        <p:tgtEl>
                                          <p:spTgt spid="3">
                                            <p:txEl>
                                              <p:pRg st="5" end="5"/>
                                            </p:txEl>
                                          </p:spTgt>
                                        </p:tgtEl>
                                      </p:cBhvr>
                                      <p:to x="100000" y="90000"/>
                                    </p:animScale>
                                    <p:animScale>
                                      <p:cBhvr>
                                        <p:cTn id="18" dur="166" decel="50000">
                                          <p:stCondLst>
                                            <p:cond delay="1668"/>
                                          </p:stCondLst>
                                        </p:cTn>
                                        <p:tgtEl>
                                          <p:spTgt spid="3">
                                            <p:txEl>
                                              <p:pRg st="5" end="5"/>
                                            </p:txEl>
                                          </p:spTgt>
                                        </p:tgtEl>
                                      </p:cBhvr>
                                      <p:to x="100000" y="100000"/>
                                    </p:animScale>
                                    <p:animScale>
                                      <p:cBhvr>
                                        <p:cTn id="19" dur="26">
                                          <p:stCondLst>
                                            <p:cond delay="1808"/>
                                          </p:stCondLst>
                                        </p:cTn>
                                        <p:tgtEl>
                                          <p:spTgt spid="3">
                                            <p:txEl>
                                              <p:pRg st="5" end="5"/>
                                            </p:txEl>
                                          </p:spTgt>
                                        </p:tgtEl>
                                      </p:cBhvr>
                                      <p:to x="100000" y="95000"/>
                                    </p:animScale>
                                    <p:animScale>
                                      <p:cBhvr>
                                        <p:cTn id="20" dur="166" decel="50000">
                                          <p:stCondLst>
                                            <p:cond delay="1834"/>
                                          </p:stCondLst>
                                        </p:cTn>
                                        <p:tgtEl>
                                          <p:spTgt spid="3">
                                            <p:txEl>
                                              <p:pRg st="5" end="5"/>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80">
                                          <p:stCondLst>
                                            <p:cond delay="0"/>
                                          </p:stCondLst>
                                        </p:cTn>
                                        <p:tgtEl>
                                          <p:spTgt spid="3">
                                            <p:txEl>
                                              <p:pRg st="6" end="6"/>
                                            </p:txEl>
                                          </p:spTgt>
                                        </p:tgtEl>
                                      </p:cBhvr>
                                    </p:animEffect>
                                    <p:anim calcmode="lin" valueType="num">
                                      <p:cBhvr>
                                        <p:cTn id="2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6" end="6"/>
                                            </p:txEl>
                                          </p:spTgt>
                                        </p:tgtEl>
                                      </p:cBhvr>
                                      <p:to x="100000" y="60000"/>
                                    </p:animScale>
                                    <p:animScale>
                                      <p:cBhvr>
                                        <p:cTn id="30" dur="166" decel="50000">
                                          <p:stCondLst>
                                            <p:cond delay="676"/>
                                          </p:stCondLst>
                                        </p:cTn>
                                        <p:tgtEl>
                                          <p:spTgt spid="3">
                                            <p:txEl>
                                              <p:pRg st="6" end="6"/>
                                            </p:txEl>
                                          </p:spTgt>
                                        </p:tgtEl>
                                      </p:cBhvr>
                                      <p:to x="100000" y="100000"/>
                                    </p:animScale>
                                    <p:animScale>
                                      <p:cBhvr>
                                        <p:cTn id="31" dur="26">
                                          <p:stCondLst>
                                            <p:cond delay="1312"/>
                                          </p:stCondLst>
                                        </p:cTn>
                                        <p:tgtEl>
                                          <p:spTgt spid="3">
                                            <p:txEl>
                                              <p:pRg st="6" end="6"/>
                                            </p:txEl>
                                          </p:spTgt>
                                        </p:tgtEl>
                                      </p:cBhvr>
                                      <p:to x="100000" y="80000"/>
                                    </p:animScale>
                                    <p:animScale>
                                      <p:cBhvr>
                                        <p:cTn id="32" dur="166" decel="50000">
                                          <p:stCondLst>
                                            <p:cond delay="1338"/>
                                          </p:stCondLst>
                                        </p:cTn>
                                        <p:tgtEl>
                                          <p:spTgt spid="3">
                                            <p:txEl>
                                              <p:pRg st="6" end="6"/>
                                            </p:txEl>
                                          </p:spTgt>
                                        </p:tgtEl>
                                      </p:cBhvr>
                                      <p:to x="100000" y="100000"/>
                                    </p:animScale>
                                    <p:animScale>
                                      <p:cBhvr>
                                        <p:cTn id="33" dur="26">
                                          <p:stCondLst>
                                            <p:cond delay="1642"/>
                                          </p:stCondLst>
                                        </p:cTn>
                                        <p:tgtEl>
                                          <p:spTgt spid="3">
                                            <p:txEl>
                                              <p:pRg st="6" end="6"/>
                                            </p:txEl>
                                          </p:spTgt>
                                        </p:tgtEl>
                                      </p:cBhvr>
                                      <p:to x="100000" y="90000"/>
                                    </p:animScale>
                                    <p:animScale>
                                      <p:cBhvr>
                                        <p:cTn id="34" dur="166" decel="50000">
                                          <p:stCondLst>
                                            <p:cond delay="1668"/>
                                          </p:stCondLst>
                                        </p:cTn>
                                        <p:tgtEl>
                                          <p:spTgt spid="3">
                                            <p:txEl>
                                              <p:pRg st="6" end="6"/>
                                            </p:txEl>
                                          </p:spTgt>
                                        </p:tgtEl>
                                      </p:cBhvr>
                                      <p:to x="100000" y="100000"/>
                                    </p:animScale>
                                    <p:animScale>
                                      <p:cBhvr>
                                        <p:cTn id="35" dur="26">
                                          <p:stCondLst>
                                            <p:cond delay="1808"/>
                                          </p:stCondLst>
                                        </p:cTn>
                                        <p:tgtEl>
                                          <p:spTgt spid="3">
                                            <p:txEl>
                                              <p:pRg st="6" end="6"/>
                                            </p:txEl>
                                          </p:spTgt>
                                        </p:tgtEl>
                                      </p:cBhvr>
                                      <p:to x="100000" y="95000"/>
                                    </p:animScale>
                                    <p:animScale>
                                      <p:cBhvr>
                                        <p:cTn id="36" dur="166" decel="50000">
                                          <p:stCondLst>
                                            <p:cond delay="1834"/>
                                          </p:stCondLst>
                                        </p:cTn>
                                        <p:tgtEl>
                                          <p:spTgt spid="3">
                                            <p:txEl>
                                              <p:pRg st="6" end="6"/>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80">
                                          <p:stCondLst>
                                            <p:cond delay="0"/>
                                          </p:stCondLst>
                                        </p:cTn>
                                        <p:tgtEl>
                                          <p:spTgt spid="3">
                                            <p:txEl>
                                              <p:pRg st="7" end="7"/>
                                            </p:txEl>
                                          </p:spTgt>
                                        </p:tgtEl>
                                      </p:cBhvr>
                                    </p:animEffect>
                                    <p:anim calcmode="lin" valueType="num">
                                      <p:cBhvr>
                                        <p:cTn id="40"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7" end="7"/>
                                            </p:txEl>
                                          </p:spTgt>
                                        </p:tgtEl>
                                      </p:cBhvr>
                                      <p:to x="100000" y="60000"/>
                                    </p:animScale>
                                    <p:animScale>
                                      <p:cBhvr>
                                        <p:cTn id="46" dur="166" decel="50000">
                                          <p:stCondLst>
                                            <p:cond delay="676"/>
                                          </p:stCondLst>
                                        </p:cTn>
                                        <p:tgtEl>
                                          <p:spTgt spid="3">
                                            <p:txEl>
                                              <p:pRg st="7" end="7"/>
                                            </p:txEl>
                                          </p:spTgt>
                                        </p:tgtEl>
                                      </p:cBhvr>
                                      <p:to x="100000" y="100000"/>
                                    </p:animScale>
                                    <p:animScale>
                                      <p:cBhvr>
                                        <p:cTn id="47" dur="26">
                                          <p:stCondLst>
                                            <p:cond delay="1312"/>
                                          </p:stCondLst>
                                        </p:cTn>
                                        <p:tgtEl>
                                          <p:spTgt spid="3">
                                            <p:txEl>
                                              <p:pRg st="7" end="7"/>
                                            </p:txEl>
                                          </p:spTgt>
                                        </p:tgtEl>
                                      </p:cBhvr>
                                      <p:to x="100000" y="80000"/>
                                    </p:animScale>
                                    <p:animScale>
                                      <p:cBhvr>
                                        <p:cTn id="48" dur="166" decel="50000">
                                          <p:stCondLst>
                                            <p:cond delay="1338"/>
                                          </p:stCondLst>
                                        </p:cTn>
                                        <p:tgtEl>
                                          <p:spTgt spid="3">
                                            <p:txEl>
                                              <p:pRg st="7" end="7"/>
                                            </p:txEl>
                                          </p:spTgt>
                                        </p:tgtEl>
                                      </p:cBhvr>
                                      <p:to x="100000" y="100000"/>
                                    </p:animScale>
                                    <p:animScale>
                                      <p:cBhvr>
                                        <p:cTn id="49" dur="26">
                                          <p:stCondLst>
                                            <p:cond delay="1642"/>
                                          </p:stCondLst>
                                        </p:cTn>
                                        <p:tgtEl>
                                          <p:spTgt spid="3">
                                            <p:txEl>
                                              <p:pRg st="7" end="7"/>
                                            </p:txEl>
                                          </p:spTgt>
                                        </p:tgtEl>
                                      </p:cBhvr>
                                      <p:to x="100000" y="90000"/>
                                    </p:animScale>
                                    <p:animScale>
                                      <p:cBhvr>
                                        <p:cTn id="50" dur="166" decel="50000">
                                          <p:stCondLst>
                                            <p:cond delay="1668"/>
                                          </p:stCondLst>
                                        </p:cTn>
                                        <p:tgtEl>
                                          <p:spTgt spid="3">
                                            <p:txEl>
                                              <p:pRg st="7" end="7"/>
                                            </p:txEl>
                                          </p:spTgt>
                                        </p:tgtEl>
                                      </p:cBhvr>
                                      <p:to x="100000" y="100000"/>
                                    </p:animScale>
                                    <p:animScale>
                                      <p:cBhvr>
                                        <p:cTn id="51" dur="26">
                                          <p:stCondLst>
                                            <p:cond delay="1808"/>
                                          </p:stCondLst>
                                        </p:cTn>
                                        <p:tgtEl>
                                          <p:spTgt spid="3">
                                            <p:txEl>
                                              <p:pRg st="7" end="7"/>
                                            </p:txEl>
                                          </p:spTgt>
                                        </p:tgtEl>
                                      </p:cBhvr>
                                      <p:to x="100000" y="95000"/>
                                    </p:animScale>
                                    <p:animScale>
                                      <p:cBhvr>
                                        <p:cTn id="52" dur="166" decel="50000">
                                          <p:stCondLst>
                                            <p:cond delay="1834"/>
                                          </p:stCondLst>
                                        </p:cTn>
                                        <p:tgtEl>
                                          <p:spTgt spid="3">
                                            <p:txEl>
                                              <p:pRg st="7" end="7"/>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wipe(down)">
                                      <p:cBhvr>
                                        <p:cTn id="55" dur="580">
                                          <p:stCondLst>
                                            <p:cond delay="0"/>
                                          </p:stCondLst>
                                        </p:cTn>
                                        <p:tgtEl>
                                          <p:spTgt spid="3">
                                            <p:txEl>
                                              <p:pRg st="8" end="8"/>
                                            </p:txEl>
                                          </p:spTgt>
                                        </p:tgtEl>
                                      </p:cBhvr>
                                    </p:animEffect>
                                    <p:anim calcmode="lin" valueType="num">
                                      <p:cBhvr>
                                        <p:cTn id="56"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8" end="8"/>
                                            </p:txEl>
                                          </p:spTgt>
                                        </p:tgtEl>
                                      </p:cBhvr>
                                      <p:to x="100000" y="60000"/>
                                    </p:animScale>
                                    <p:animScale>
                                      <p:cBhvr>
                                        <p:cTn id="62" dur="166" decel="50000">
                                          <p:stCondLst>
                                            <p:cond delay="676"/>
                                          </p:stCondLst>
                                        </p:cTn>
                                        <p:tgtEl>
                                          <p:spTgt spid="3">
                                            <p:txEl>
                                              <p:pRg st="8" end="8"/>
                                            </p:txEl>
                                          </p:spTgt>
                                        </p:tgtEl>
                                      </p:cBhvr>
                                      <p:to x="100000" y="100000"/>
                                    </p:animScale>
                                    <p:animScale>
                                      <p:cBhvr>
                                        <p:cTn id="63" dur="26">
                                          <p:stCondLst>
                                            <p:cond delay="1312"/>
                                          </p:stCondLst>
                                        </p:cTn>
                                        <p:tgtEl>
                                          <p:spTgt spid="3">
                                            <p:txEl>
                                              <p:pRg st="8" end="8"/>
                                            </p:txEl>
                                          </p:spTgt>
                                        </p:tgtEl>
                                      </p:cBhvr>
                                      <p:to x="100000" y="80000"/>
                                    </p:animScale>
                                    <p:animScale>
                                      <p:cBhvr>
                                        <p:cTn id="64" dur="166" decel="50000">
                                          <p:stCondLst>
                                            <p:cond delay="1338"/>
                                          </p:stCondLst>
                                        </p:cTn>
                                        <p:tgtEl>
                                          <p:spTgt spid="3">
                                            <p:txEl>
                                              <p:pRg st="8" end="8"/>
                                            </p:txEl>
                                          </p:spTgt>
                                        </p:tgtEl>
                                      </p:cBhvr>
                                      <p:to x="100000" y="100000"/>
                                    </p:animScale>
                                    <p:animScale>
                                      <p:cBhvr>
                                        <p:cTn id="65" dur="26">
                                          <p:stCondLst>
                                            <p:cond delay="1642"/>
                                          </p:stCondLst>
                                        </p:cTn>
                                        <p:tgtEl>
                                          <p:spTgt spid="3">
                                            <p:txEl>
                                              <p:pRg st="8" end="8"/>
                                            </p:txEl>
                                          </p:spTgt>
                                        </p:tgtEl>
                                      </p:cBhvr>
                                      <p:to x="100000" y="90000"/>
                                    </p:animScale>
                                    <p:animScale>
                                      <p:cBhvr>
                                        <p:cTn id="66" dur="166" decel="50000">
                                          <p:stCondLst>
                                            <p:cond delay="1668"/>
                                          </p:stCondLst>
                                        </p:cTn>
                                        <p:tgtEl>
                                          <p:spTgt spid="3">
                                            <p:txEl>
                                              <p:pRg st="8" end="8"/>
                                            </p:txEl>
                                          </p:spTgt>
                                        </p:tgtEl>
                                      </p:cBhvr>
                                      <p:to x="100000" y="100000"/>
                                    </p:animScale>
                                    <p:animScale>
                                      <p:cBhvr>
                                        <p:cTn id="67" dur="26">
                                          <p:stCondLst>
                                            <p:cond delay="1808"/>
                                          </p:stCondLst>
                                        </p:cTn>
                                        <p:tgtEl>
                                          <p:spTgt spid="3">
                                            <p:txEl>
                                              <p:pRg st="8" end="8"/>
                                            </p:txEl>
                                          </p:spTgt>
                                        </p:tgtEl>
                                      </p:cBhvr>
                                      <p:to x="100000" y="95000"/>
                                    </p:animScale>
                                    <p:animScale>
                                      <p:cBhvr>
                                        <p:cTn id="68" dur="166" decel="50000">
                                          <p:stCondLst>
                                            <p:cond delay="1834"/>
                                          </p:stCondLst>
                                        </p:cTn>
                                        <p:tgtEl>
                                          <p:spTgt spid="3">
                                            <p:txEl>
                                              <p:pRg st="8" end="8"/>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Effect transition="in" filter="wipe(down)">
                                      <p:cBhvr>
                                        <p:cTn id="71" dur="580">
                                          <p:stCondLst>
                                            <p:cond delay="0"/>
                                          </p:stCondLst>
                                        </p:cTn>
                                        <p:tgtEl>
                                          <p:spTgt spid="3">
                                            <p:txEl>
                                              <p:pRg st="9" end="9"/>
                                            </p:txEl>
                                          </p:spTgt>
                                        </p:tgtEl>
                                      </p:cBhvr>
                                    </p:animEffect>
                                    <p:anim calcmode="lin" valueType="num">
                                      <p:cBhvr>
                                        <p:cTn id="72"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9" end="9"/>
                                            </p:txEl>
                                          </p:spTgt>
                                        </p:tgtEl>
                                      </p:cBhvr>
                                      <p:to x="100000" y="60000"/>
                                    </p:animScale>
                                    <p:animScale>
                                      <p:cBhvr>
                                        <p:cTn id="78" dur="166" decel="50000">
                                          <p:stCondLst>
                                            <p:cond delay="676"/>
                                          </p:stCondLst>
                                        </p:cTn>
                                        <p:tgtEl>
                                          <p:spTgt spid="3">
                                            <p:txEl>
                                              <p:pRg st="9" end="9"/>
                                            </p:txEl>
                                          </p:spTgt>
                                        </p:tgtEl>
                                      </p:cBhvr>
                                      <p:to x="100000" y="100000"/>
                                    </p:animScale>
                                    <p:animScale>
                                      <p:cBhvr>
                                        <p:cTn id="79" dur="26">
                                          <p:stCondLst>
                                            <p:cond delay="1312"/>
                                          </p:stCondLst>
                                        </p:cTn>
                                        <p:tgtEl>
                                          <p:spTgt spid="3">
                                            <p:txEl>
                                              <p:pRg st="9" end="9"/>
                                            </p:txEl>
                                          </p:spTgt>
                                        </p:tgtEl>
                                      </p:cBhvr>
                                      <p:to x="100000" y="80000"/>
                                    </p:animScale>
                                    <p:animScale>
                                      <p:cBhvr>
                                        <p:cTn id="80" dur="166" decel="50000">
                                          <p:stCondLst>
                                            <p:cond delay="1338"/>
                                          </p:stCondLst>
                                        </p:cTn>
                                        <p:tgtEl>
                                          <p:spTgt spid="3">
                                            <p:txEl>
                                              <p:pRg st="9" end="9"/>
                                            </p:txEl>
                                          </p:spTgt>
                                        </p:tgtEl>
                                      </p:cBhvr>
                                      <p:to x="100000" y="100000"/>
                                    </p:animScale>
                                    <p:animScale>
                                      <p:cBhvr>
                                        <p:cTn id="81" dur="26">
                                          <p:stCondLst>
                                            <p:cond delay="1642"/>
                                          </p:stCondLst>
                                        </p:cTn>
                                        <p:tgtEl>
                                          <p:spTgt spid="3">
                                            <p:txEl>
                                              <p:pRg st="9" end="9"/>
                                            </p:txEl>
                                          </p:spTgt>
                                        </p:tgtEl>
                                      </p:cBhvr>
                                      <p:to x="100000" y="90000"/>
                                    </p:animScale>
                                    <p:animScale>
                                      <p:cBhvr>
                                        <p:cTn id="82" dur="166" decel="50000">
                                          <p:stCondLst>
                                            <p:cond delay="1668"/>
                                          </p:stCondLst>
                                        </p:cTn>
                                        <p:tgtEl>
                                          <p:spTgt spid="3">
                                            <p:txEl>
                                              <p:pRg st="9" end="9"/>
                                            </p:txEl>
                                          </p:spTgt>
                                        </p:tgtEl>
                                      </p:cBhvr>
                                      <p:to x="100000" y="100000"/>
                                    </p:animScale>
                                    <p:animScale>
                                      <p:cBhvr>
                                        <p:cTn id="83" dur="26">
                                          <p:stCondLst>
                                            <p:cond delay="1808"/>
                                          </p:stCondLst>
                                        </p:cTn>
                                        <p:tgtEl>
                                          <p:spTgt spid="3">
                                            <p:txEl>
                                              <p:pRg st="9" end="9"/>
                                            </p:txEl>
                                          </p:spTgt>
                                        </p:tgtEl>
                                      </p:cBhvr>
                                      <p:to x="100000" y="95000"/>
                                    </p:animScale>
                                    <p:animScale>
                                      <p:cBhvr>
                                        <p:cTn id="84" dur="166" decel="50000">
                                          <p:stCondLst>
                                            <p:cond delay="1834"/>
                                          </p:stCondLst>
                                        </p:cTn>
                                        <p:tgtEl>
                                          <p:spTgt spid="3">
                                            <p:txEl>
                                              <p:pRg st="9" end="9"/>
                                            </p:txEl>
                                          </p:spTgt>
                                        </p:tgtEl>
                                      </p:cBhvr>
                                      <p:to x="100000" y="100000"/>
                                    </p:animScale>
                                  </p:childTnLst>
                                </p:cTn>
                              </p:par>
                              <p:par>
                                <p:cTn id="85" presetID="22" presetClass="entr" presetSubtype="4" fill="hold" nodeType="withEffect">
                                  <p:stCondLst>
                                    <p:cond delay="0"/>
                                  </p:stCondLst>
                                  <p:childTnLst>
                                    <p:set>
                                      <p:cBhvr>
                                        <p:cTn id="86" dur="1" fill="hold">
                                          <p:stCondLst>
                                            <p:cond delay="0"/>
                                          </p:stCondLst>
                                        </p:cTn>
                                        <p:tgtEl>
                                          <p:spTgt spid="3">
                                            <p:txEl>
                                              <p:pRg st="10" end="10"/>
                                            </p:txEl>
                                          </p:spTgt>
                                        </p:tgtEl>
                                        <p:attrNameLst>
                                          <p:attrName>style.visibility</p:attrName>
                                        </p:attrNameLst>
                                      </p:cBhvr>
                                      <p:to>
                                        <p:strVal val="visible"/>
                                      </p:to>
                                    </p:set>
                                    <p:animEffect transition="in" filter="wipe(down)">
                                      <p:cBhvr>
                                        <p:cTn id="8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5400" dirty="0">
                <a:solidFill>
                  <a:srgbClr val="002060"/>
                </a:solidFill>
                <a:effectLst>
                  <a:outerShdw blurRad="38100" dist="38100" dir="2700000" algn="tl">
                    <a:srgbClr val="000000">
                      <a:alpha val="43137"/>
                    </a:srgbClr>
                  </a:outerShdw>
                </a:effectLst>
                <a:latin typeface="Engravers MT" panose="02090707080505020304" pitchFamily="18" charset="0"/>
              </a:rPr>
              <a:t>Programs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4079" y="3670852"/>
            <a:ext cx="4623856" cy="3007697"/>
          </a:xfrm>
          <a:prstGeom prst="rect">
            <a:avLst/>
          </a:prstGeom>
        </p:spPr>
      </p:pic>
      <p:sp>
        <p:nvSpPr>
          <p:cNvPr id="3" name="Content Placeholder 2"/>
          <p:cNvSpPr>
            <a:spLocks noGrp="1"/>
          </p:cNvSpPr>
          <p:nvPr>
            <p:ph idx="1"/>
          </p:nvPr>
        </p:nvSpPr>
        <p:spPr>
          <a:xfrm>
            <a:off x="599049" y="1521879"/>
            <a:ext cx="9677400" cy="4615449"/>
          </a:xfrm>
        </p:spPr>
        <p:txBody>
          <a:bodyPr>
            <a:normAutofit/>
          </a:bodyPr>
          <a:lstStyle/>
          <a:p>
            <a:r>
              <a:rPr lang="en-US" sz="4400" b="1" dirty="0">
                <a:solidFill>
                  <a:srgbClr val="008000"/>
                </a:solidFill>
                <a:latin typeface="Lucida Calligraphy" panose="03010101010101010101" pitchFamily="66" charset="0"/>
              </a:rPr>
              <a:t>Environmental Science </a:t>
            </a:r>
            <a:br>
              <a:rPr lang="en-US" sz="4400" b="1" dirty="0">
                <a:solidFill>
                  <a:srgbClr val="008000"/>
                </a:solidFill>
                <a:latin typeface="Lucida Calligraphy" panose="03010101010101010101" pitchFamily="66" charset="0"/>
              </a:rPr>
            </a:br>
            <a:endParaRPr lang="en-US" dirty="0">
              <a:latin typeface="Times New Roman" panose="02020603050405020304" pitchFamily="18" charset="0"/>
              <a:cs typeface="Times New Roman" panose="02020603050405020304" pitchFamily="18" charset="0"/>
            </a:endParaRPr>
          </a:p>
          <a:p>
            <a:pPr lvl="1"/>
            <a:r>
              <a:rPr lang="en-US" sz="3200" dirty="0">
                <a:latin typeface="Times New Roman" panose="02020603050405020304" pitchFamily="18" charset="0"/>
                <a:cs typeface="Times New Roman" panose="02020603050405020304" pitchFamily="18" charset="0"/>
              </a:rPr>
              <a:t>Environmental Science Major</a:t>
            </a:r>
            <a:r>
              <a:rPr lang="en-US" dirty="0">
                <a:latin typeface="Times New Roman" panose="02020603050405020304" pitchFamily="18" charset="0"/>
                <a:cs typeface="Times New Roman" panose="02020603050405020304" pitchFamily="18" charset="0"/>
              </a:rPr>
              <a:t>  </a:t>
            </a:r>
            <a:r>
              <a:rPr lang="en-US" dirty="0">
                <a:solidFill>
                  <a:srgbClr val="C00000"/>
                </a:solidFill>
                <a:latin typeface="Tw Cen MT Condensed Extra Bold" panose="020B0803020202020204" pitchFamily="34" charset="0"/>
              </a:rPr>
              <a:t>(76 Credits)</a:t>
            </a:r>
          </a:p>
          <a:p>
            <a:pPr lvl="2"/>
            <a:r>
              <a:rPr lang="en-US" dirty="0">
                <a:latin typeface="Times New Roman" panose="02020603050405020304" pitchFamily="18" charset="0"/>
                <a:cs typeface="Times New Roman" panose="02020603050405020304" pitchFamily="18" charset="0"/>
              </a:rPr>
              <a:t>Combination of scientific studies of LAND, AIR &amp; WATER</a:t>
            </a:r>
          </a:p>
        </p:txBody>
      </p:sp>
    </p:spTree>
    <p:extLst>
      <p:ext uri="{BB962C8B-B14F-4D97-AF65-F5344CB8AC3E}">
        <p14:creationId xmlns:p14="http://schemas.microsoft.com/office/powerpoint/2010/main" val="46537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482" y="54409"/>
            <a:ext cx="8213035" cy="1151540"/>
          </a:xfrm>
        </p:spPr>
        <p:txBody>
          <a:bodyPr/>
          <a:lstStyle/>
          <a:p>
            <a:pPr algn="ctr"/>
            <a:r>
              <a:rPr lang="en-US" sz="5400" dirty="0">
                <a:solidFill>
                  <a:srgbClr val="002060"/>
                </a:solidFill>
                <a:effectLst>
                  <a:outerShdw blurRad="38100" dist="38100" dir="2700000" algn="tl">
                    <a:srgbClr val="000000">
                      <a:alpha val="43137"/>
                    </a:srgbClr>
                  </a:outerShdw>
                </a:effectLst>
                <a:latin typeface="Engravers MT" panose="02090707080505020304" pitchFamily="18" charset="0"/>
              </a:rPr>
              <a:t>Programs</a:t>
            </a:r>
            <a:r>
              <a:rPr lang="en-US" dirty="0">
                <a:solidFill>
                  <a:srgbClr val="002060"/>
                </a:solidFill>
                <a:effectLst>
                  <a:outerShdw blurRad="38100" dist="38100" dir="2700000" algn="tl">
                    <a:srgbClr val="000000">
                      <a:alpha val="43137"/>
                    </a:srgbClr>
                  </a:outerShdw>
                </a:effectLst>
                <a:latin typeface="Engravers MT" panose="02090707080505020304" pitchFamily="18"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0487" y="1575580"/>
            <a:ext cx="4651513" cy="3025687"/>
          </a:xfrm>
          <a:prstGeom prst="rect">
            <a:avLst/>
          </a:prstGeom>
        </p:spPr>
      </p:pic>
      <p:sp>
        <p:nvSpPr>
          <p:cNvPr id="3" name="Content Placeholder 2"/>
          <p:cNvSpPr>
            <a:spLocks noGrp="1"/>
          </p:cNvSpPr>
          <p:nvPr>
            <p:ph idx="1"/>
          </p:nvPr>
        </p:nvSpPr>
        <p:spPr>
          <a:xfrm>
            <a:off x="-190804" y="1205949"/>
            <a:ext cx="8783490" cy="1151540"/>
          </a:xfrm>
        </p:spPr>
        <p:txBody>
          <a:bodyPr>
            <a:normAutofit/>
          </a:bodyPr>
          <a:lstStyle/>
          <a:p>
            <a:pPr lvl="1"/>
            <a:r>
              <a:rPr lang="en-US" sz="4400" b="1" dirty="0">
                <a:solidFill>
                  <a:schemeClr val="accent2">
                    <a:lumMod val="75000"/>
                  </a:schemeClr>
                </a:solidFill>
                <a:latin typeface="Lucida Calligraphy" panose="03010101010101010101" pitchFamily="66" charset="0"/>
              </a:rPr>
              <a:t>Interdisciplinary Science</a:t>
            </a:r>
          </a:p>
          <a:p>
            <a:pPr lvl="2">
              <a:buFont typeface="Wingdings" panose="05000000000000000000" pitchFamily="2" charset="2"/>
              <a:buChar char="Ø"/>
            </a:pPr>
            <a:r>
              <a:rPr lang="en-US" sz="2600" b="1" i="1" dirty="0">
                <a:latin typeface="Lucida Bright" panose="02040602050505020304" pitchFamily="18" charset="0"/>
                <a:cs typeface="Times New Roman" panose="02020603050405020304" pitchFamily="18" charset="0"/>
              </a:rPr>
              <a:t>Students design their science degree . . .</a:t>
            </a:r>
          </a:p>
          <a:p>
            <a:pPr marL="457200" lvl="1" indent="0">
              <a:buNone/>
            </a:pPr>
            <a:endParaRPr lang="en-US" sz="2000" b="1" i="1" dirty="0">
              <a:solidFill>
                <a:srgbClr val="C00000"/>
              </a:solidFill>
              <a:latin typeface="Bahnschrift SemiBold SemiConden" panose="020B0502040204020203" pitchFamily="34" charset="0"/>
              <a:cs typeface="Times New Roman" panose="02020603050405020304" pitchFamily="18" charset="0"/>
            </a:endParaRPr>
          </a:p>
          <a:p>
            <a:pPr marL="457200" lvl="1" indent="0">
              <a:buNone/>
            </a:pPr>
            <a:endParaRPr lang="en-US" sz="2000" b="1" i="1" dirty="0">
              <a:solidFill>
                <a:srgbClr val="C00000"/>
              </a:solidFill>
              <a:latin typeface="Bahnschrift SemiBold SemiConden" panose="020B0502040204020203" pitchFamily="34" charset="0"/>
              <a:cs typeface="Times New Roman" panose="02020603050405020304" pitchFamily="18" charset="0"/>
            </a:endParaRPr>
          </a:p>
          <a:p>
            <a:pPr marL="457200" lvl="1" indent="0">
              <a:buNone/>
            </a:pPr>
            <a:endParaRPr lang="en-US"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C729FEF-DE40-46E5-9059-597839036496}"/>
              </a:ext>
            </a:extLst>
          </p:cNvPr>
          <p:cNvSpPr/>
          <p:nvPr/>
        </p:nvSpPr>
        <p:spPr>
          <a:xfrm>
            <a:off x="259769" y="2276578"/>
            <a:ext cx="8783490" cy="4616648"/>
          </a:xfrm>
          <a:prstGeom prst="rect">
            <a:avLst/>
          </a:prstGeom>
        </p:spPr>
        <p:txBody>
          <a:bodyPr wrap="square">
            <a:spAutoFit/>
          </a:bodyPr>
          <a:lstStyle/>
          <a:p>
            <a:pPr lvl="1"/>
            <a:r>
              <a:rPr lang="en-US" sz="3200" b="1" i="1" u="sng" dirty="0">
                <a:solidFill>
                  <a:schemeClr val="accent2">
                    <a:lumMod val="75000"/>
                  </a:schemeClr>
                </a:solidFill>
                <a:latin typeface="Times New Roman" panose="02020603050405020304" pitchFamily="18" charset="0"/>
                <a:cs typeface="Times New Roman" panose="02020603050405020304" pitchFamily="18" charset="0"/>
              </a:rPr>
              <a:t>Choice A</a:t>
            </a:r>
            <a:r>
              <a:rPr lang="en-US" sz="1400" dirty="0">
                <a:latin typeface="Times New Roman" panose="02020603050405020304" pitchFamily="18" charset="0"/>
                <a:cs typeface="Times New Roman" panose="02020603050405020304" pitchFamily="18" charset="0"/>
              </a:rPr>
              <a:t> </a:t>
            </a:r>
            <a:r>
              <a:rPr lang="en-US" sz="1400" b="1" i="1" dirty="0">
                <a:solidFill>
                  <a:srgbClr val="C00000"/>
                </a:solidFill>
                <a:latin typeface="Bahnschrift SemiBold SemiConden" panose="020B0502040204020203" pitchFamily="34" charset="0"/>
                <a:cs typeface="Times New Roman" panose="02020603050405020304" pitchFamily="18" charset="0"/>
              </a:rPr>
              <a:t>(</a:t>
            </a:r>
            <a:r>
              <a:rPr lang="en-US" sz="2000" b="1" i="1" dirty="0">
                <a:solidFill>
                  <a:srgbClr val="C00000"/>
                </a:solidFill>
                <a:latin typeface="Bahnschrift SemiBold SemiConden" panose="020B0502040204020203" pitchFamily="34" charset="0"/>
                <a:cs typeface="Times New Roman" panose="02020603050405020304" pitchFamily="18" charset="0"/>
              </a:rPr>
              <a:t>74 credits)</a:t>
            </a:r>
          </a:p>
          <a:p>
            <a:pPr lvl="1"/>
            <a:r>
              <a:rPr lang="en-US" sz="1400" dirty="0">
                <a:latin typeface="Times New Roman" panose="02020603050405020304" pitchFamily="18" charset="0"/>
                <a:cs typeface="Times New Roman" panose="02020603050405020304" pitchFamily="18" charset="0"/>
              </a:rPr>
              <a:t>	</a:t>
            </a:r>
          </a:p>
          <a:p>
            <a:pPr lvl="1"/>
            <a:r>
              <a:rPr lang="en-US" sz="14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with Year 1 &amp; Year 2 Options</a:t>
            </a:r>
          </a:p>
          <a:p>
            <a:pPr lvl="1"/>
            <a:r>
              <a:rPr lang="en-US" sz="2000" dirty="0">
                <a:latin typeface="Times New Roman" panose="02020603050405020304" pitchFamily="18" charset="0"/>
                <a:cs typeface="Times New Roman" panose="02020603050405020304" pitchFamily="18" charset="0"/>
              </a:rPr>
              <a:t>	- Year 1 – minimum of 25 credits</a:t>
            </a:r>
          </a:p>
          <a:p>
            <a:pPr lvl="1"/>
            <a:r>
              <a:rPr lang="en-US" sz="2000" dirty="0">
                <a:latin typeface="Times New Roman" panose="02020603050405020304" pitchFamily="18" charset="0"/>
                <a:cs typeface="Times New Roman" panose="02020603050405020304" pitchFamily="18" charset="0"/>
              </a:rPr>
              <a:t>	- Year 2 – minimum of 11 credits</a:t>
            </a:r>
          </a:p>
          <a:p>
            <a:pPr lvl="1"/>
            <a:endParaRPr lang="en-US" sz="2000" dirty="0">
              <a:latin typeface="Times New Roman" panose="02020603050405020304" pitchFamily="18" charset="0"/>
              <a:cs typeface="Times New Roman" panose="02020603050405020304" pitchFamily="18" charset="0"/>
            </a:endParaRPr>
          </a:p>
          <a:p>
            <a:pPr marL="1257300" lvl="2" indent="-342900">
              <a:buFont typeface="Arial" panose="020B0604020202020204" pitchFamily="34" charset="0"/>
              <a:buChar char="•"/>
            </a:pPr>
            <a:r>
              <a:rPr lang="en-US" sz="2100" dirty="0">
                <a:latin typeface="Times New Roman" panose="02020603050405020304" pitchFamily="18" charset="0"/>
                <a:cs typeface="Times New Roman" panose="02020603050405020304" pitchFamily="18" charset="0"/>
              </a:rPr>
              <a:t>Math requirement is </a:t>
            </a:r>
            <a:r>
              <a:rPr lang="en-US" sz="2100" dirty="0" err="1">
                <a:latin typeface="Times New Roman" panose="02020603050405020304" pitchFamily="18" charset="0"/>
                <a:cs typeface="Times New Roman" panose="02020603050405020304" pitchFamily="18" charset="0"/>
              </a:rPr>
              <a:t>Mth</a:t>
            </a:r>
            <a:r>
              <a:rPr lang="en-US" sz="2100" dirty="0">
                <a:latin typeface="Times New Roman" panose="02020603050405020304" pitchFamily="18" charset="0"/>
                <a:cs typeface="Times New Roman" panose="02020603050405020304" pitchFamily="18" charset="0"/>
              </a:rPr>
              <a:t> 103 (Intermediate Algebra) </a:t>
            </a:r>
          </a:p>
          <a:p>
            <a:pPr marL="1257300" lvl="2" indent="-342900">
              <a:buFont typeface="Arial" panose="020B0604020202020204" pitchFamily="34" charset="0"/>
              <a:buChar char="•"/>
            </a:pPr>
            <a:endParaRPr lang="en-US" sz="2100" dirty="0">
              <a:latin typeface="Times New Roman" panose="02020603050405020304" pitchFamily="18" charset="0"/>
              <a:cs typeface="Times New Roman" panose="02020603050405020304" pitchFamily="18" charset="0"/>
            </a:endParaRPr>
          </a:p>
          <a:p>
            <a:pPr marL="1257300" lvl="2" indent="-342900">
              <a:buFont typeface="Arial" panose="020B0604020202020204" pitchFamily="34" charset="0"/>
              <a:buChar char="•"/>
            </a:pPr>
            <a:r>
              <a:rPr lang="en-US" sz="2100" dirty="0">
                <a:latin typeface="Times New Roman" panose="02020603050405020304" pitchFamily="18" charset="0"/>
                <a:cs typeface="Times New Roman" panose="02020603050405020304" pitchFamily="18" charset="0"/>
              </a:rPr>
              <a:t>A combination of ALL science major courses (except mathematics) and computer science courses</a:t>
            </a:r>
          </a:p>
          <a:p>
            <a:pPr lvl="2"/>
            <a:endParaRPr lang="en-US" sz="2100" dirty="0">
              <a:latin typeface="Times New Roman" panose="02020603050405020304" pitchFamily="18" charset="0"/>
              <a:cs typeface="Times New Roman" panose="02020603050405020304" pitchFamily="18" charset="0"/>
            </a:endParaRPr>
          </a:p>
          <a:p>
            <a:pPr marL="1257300" lvl="2" indent="-342900">
              <a:buFont typeface="Arial" panose="020B0604020202020204" pitchFamily="34" charset="0"/>
              <a:buChar char="•"/>
            </a:pPr>
            <a:r>
              <a:rPr lang="en-US" sz="2100" dirty="0">
                <a:latin typeface="Times New Roman" panose="02020603050405020304" pitchFamily="18" charset="0"/>
                <a:cs typeface="Times New Roman" panose="02020603050405020304" pitchFamily="18" charset="0"/>
              </a:rPr>
              <a:t>Eligible for 2 Units of CAPE.</a:t>
            </a:r>
          </a:p>
          <a:p>
            <a:pPr marL="1257300" lvl="2" indent="-342900">
              <a:buFont typeface="Arial" panose="020B0604020202020204" pitchFamily="34" charset="0"/>
              <a:buChar char="•"/>
            </a:pPr>
            <a:endParaRPr lang="en-US" sz="2100" dirty="0">
              <a:latin typeface="Times New Roman" panose="02020603050405020304" pitchFamily="18" charset="0"/>
              <a:cs typeface="Times New Roman" panose="02020603050405020304" pitchFamily="18" charset="0"/>
            </a:endParaRPr>
          </a:p>
          <a:p>
            <a:pPr marL="1257300" lvl="2" indent="-342900">
              <a:buFont typeface="Arial" panose="020B0604020202020204" pitchFamily="34" charset="0"/>
              <a:buChar char="•"/>
            </a:pPr>
            <a:r>
              <a:rPr lang="en-US" sz="2100" dirty="0">
                <a:latin typeface="Times New Roman" panose="02020603050405020304" pitchFamily="18" charset="0"/>
                <a:cs typeface="Times New Roman" panose="02020603050405020304" pitchFamily="18" charset="0"/>
              </a:rPr>
              <a:t>MUST satisfy GENERAL CORES &amp; ALL Pre-requisites.</a:t>
            </a:r>
            <a:endParaRPr lang="en-US" sz="2100" dirty="0"/>
          </a:p>
        </p:txBody>
      </p:sp>
    </p:spTree>
    <p:extLst>
      <p:ext uri="{BB962C8B-B14F-4D97-AF65-F5344CB8AC3E}">
        <p14:creationId xmlns:p14="http://schemas.microsoft.com/office/powerpoint/2010/main" val="3115763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D3CE-92BB-4A61-9FC2-B954DE5F6577}"/>
              </a:ext>
            </a:extLst>
          </p:cNvPr>
          <p:cNvSpPr>
            <a:spLocks noGrp="1"/>
          </p:cNvSpPr>
          <p:nvPr>
            <p:ph type="title"/>
          </p:nvPr>
        </p:nvSpPr>
        <p:spPr>
          <a:xfrm>
            <a:off x="1644926" y="26158"/>
            <a:ext cx="8902148" cy="1325563"/>
          </a:xfrm>
        </p:spPr>
        <p:txBody>
          <a:bodyPr/>
          <a:lstStyle/>
          <a:p>
            <a:pPr algn="ctr"/>
            <a:r>
              <a:rPr lang="en-US" sz="5400" dirty="0">
                <a:solidFill>
                  <a:srgbClr val="002060"/>
                </a:solidFill>
                <a:effectLst>
                  <a:outerShdw blurRad="38100" dist="38100" dir="2700000" algn="tl">
                    <a:srgbClr val="000000">
                      <a:alpha val="43137"/>
                    </a:srgbClr>
                  </a:outerShdw>
                </a:effectLst>
                <a:latin typeface="Engravers MT" panose="02090707080505020304" pitchFamily="18" charset="0"/>
              </a:rPr>
              <a:t>Programs</a:t>
            </a:r>
            <a:endParaRPr lang="en-US" dirty="0">
              <a:solidFill>
                <a:srgbClr val="002060"/>
              </a:solidFill>
              <a:effectLst>
                <a:outerShdw blurRad="38100" dist="38100" dir="2700000" algn="tl">
                  <a:srgbClr val="000000">
                    <a:alpha val="43137"/>
                  </a:srgbClr>
                </a:outerShdw>
              </a:effectLst>
              <a:latin typeface="Engravers MT" panose="02090707080505020304" pitchFamily="18" charset="0"/>
            </a:endParaRPr>
          </a:p>
        </p:txBody>
      </p:sp>
      <p:sp>
        <p:nvSpPr>
          <p:cNvPr id="4" name="Content Placeholder 2">
            <a:extLst>
              <a:ext uri="{FF2B5EF4-FFF2-40B4-BE49-F238E27FC236}">
                <a16:creationId xmlns:a16="http://schemas.microsoft.com/office/drawing/2014/main" id="{B15B12D7-1DC6-43DC-8B76-231FEDB5E2E4}"/>
              </a:ext>
            </a:extLst>
          </p:cNvPr>
          <p:cNvSpPr txBox="1">
            <a:spLocks/>
          </p:cNvSpPr>
          <p:nvPr/>
        </p:nvSpPr>
        <p:spPr>
          <a:xfrm>
            <a:off x="133196" y="1351721"/>
            <a:ext cx="8902148" cy="55669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4800" b="1" dirty="0">
                <a:solidFill>
                  <a:schemeClr val="accent2">
                    <a:lumMod val="75000"/>
                  </a:schemeClr>
                </a:solidFill>
                <a:latin typeface="Lucida Calligraphy" panose="03010101010101010101" pitchFamily="66" charset="0"/>
              </a:rPr>
              <a:t>Interdisciplinary Science  </a:t>
            </a:r>
          </a:p>
          <a:p>
            <a:pPr marL="457200" lvl="1" indent="0">
              <a:buNone/>
            </a:pPr>
            <a:r>
              <a:rPr lang="en-US" sz="35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500" b="1" i="1" u="sng" dirty="0">
                <a:solidFill>
                  <a:schemeClr val="accent2">
                    <a:lumMod val="75000"/>
                  </a:schemeClr>
                </a:solidFill>
                <a:latin typeface="Times New Roman" panose="02020603050405020304" pitchFamily="18" charset="0"/>
                <a:cs typeface="Times New Roman" panose="02020603050405020304" pitchFamily="18" charset="0"/>
              </a:rPr>
              <a:t>Choice B</a:t>
            </a:r>
            <a:r>
              <a:rPr lang="en-US" sz="3500" dirty="0">
                <a:solidFill>
                  <a:schemeClr val="accent2">
                    <a:lumMod val="75000"/>
                  </a:schemeClr>
                </a:solidFill>
                <a:latin typeface="Times New Roman" panose="02020603050405020304" pitchFamily="18" charset="0"/>
                <a:cs typeface="Times New Roman" panose="02020603050405020304" pitchFamily="18" charset="0"/>
              </a:rPr>
              <a:t>  </a:t>
            </a:r>
            <a:r>
              <a:rPr lang="en-US" sz="2200" b="1" i="1" dirty="0">
                <a:solidFill>
                  <a:srgbClr val="C00000"/>
                </a:solidFill>
                <a:latin typeface="Bahnschrift SemiBold SemiConden" panose="020B0502040204020203" pitchFamily="34" charset="0"/>
                <a:cs typeface="Times New Roman" panose="02020603050405020304" pitchFamily="18" charset="0"/>
              </a:rPr>
              <a:t>(74 credits)</a:t>
            </a:r>
          </a:p>
          <a:p>
            <a:pPr marL="457200" lvl="1" indent="0">
              <a:buNone/>
            </a:pPr>
            <a:endParaRPr lang="en-US" sz="2800" dirty="0">
              <a:latin typeface="Times New Roman" panose="02020603050405020304" pitchFamily="18" charset="0"/>
              <a:cs typeface="Times New Roman" panose="02020603050405020304" pitchFamily="18" charset="0"/>
            </a:endParaRPr>
          </a:p>
          <a:p>
            <a:pPr marL="457200" lvl="1" indent="0">
              <a:buFont typeface="Arial" panose="020B0604020202020204" pitchFamily="34" charset="0"/>
              <a:buNone/>
            </a:pPr>
            <a:r>
              <a:rPr lang="en-US" sz="2800"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with Year 1 &amp; Year 2 Options</a:t>
            </a:r>
          </a:p>
          <a:p>
            <a:pPr marL="457200" lvl="1"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	- Year 1 – minimum of 25 credits</a:t>
            </a:r>
          </a:p>
          <a:p>
            <a:pPr marL="457200" lvl="1"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	- Year 2 – minimum of 11 credits</a:t>
            </a:r>
          </a:p>
          <a:p>
            <a:pPr marL="457200" lvl="1"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pPr lvl="2"/>
            <a:r>
              <a:rPr lang="en-US" sz="2400" dirty="0">
                <a:latin typeface="Times New Roman" panose="02020603050405020304" pitchFamily="18" charset="0"/>
                <a:cs typeface="Times New Roman" panose="02020603050405020304" pitchFamily="18" charset="0"/>
              </a:rPr>
              <a:t>A combination of ALL science major courses, Math major courses and computer science courses</a:t>
            </a:r>
          </a:p>
          <a:p>
            <a:pPr marL="914400" lvl="2"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lvl="2"/>
            <a:r>
              <a:rPr lang="en-US" sz="2400" dirty="0">
                <a:latin typeface="Times New Roman" panose="02020603050405020304" pitchFamily="18" charset="0"/>
                <a:cs typeface="Times New Roman" panose="02020603050405020304" pitchFamily="18" charset="0"/>
              </a:rPr>
              <a:t>Math requirement is </a:t>
            </a:r>
            <a:r>
              <a:rPr lang="en-US" sz="2400" dirty="0" err="1">
                <a:latin typeface="Times New Roman" panose="02020603050405020304" pitchFamily="18" charset="0"/>
                <a:cs typeface="Times New Roman" panose="02020603050405020304" pitchFamily="18" charset="0"/>
              </a:rPr>
              <a:t>Mth</a:t>
            </a:r>
            <a:r>
              <a:rPr lang="en-US" sz="2400" dirty="0">
                <a:latin typeface="Times New Roman" panose="02020603050405020304" pitchFamily="18" charset="0"/>
                <a:cs typeface="Times New Roman" panose="02020603050405020304" pitchFamily="18" charset="0"/>
              </a:rPr>
              <a:t> 105 (Algebra for Sciences) </a:t>
            </a:r>
          </a:p>
          <a:p>
            <a:pPr marL="914400" lvl="2"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lvl="2"/>
            <a:r>
              <a:rPr lang="en-US" sz="2400" dirty="0">
                <a:latin typeface="Times New Roman" panose="02020603050405020304" pitchFamily="18" charset="0"/>
                <a:cs typeface="Times New Roman" panose="02020603050405020304" pitchFamily="18" charset="0"/>
              </a:rPr>
              <a:t>Eligible for 2 Units of CAPE.</a:t>
            </a:r>
          </a:p>
          <a:p>
            <a:pPr marL="914400" lvl="2"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lvl="2"/>
            <a:r>
              <a:rPr lang="en-US" sz="2400" dirty="0">
                <a:latin typeface="Times New Roman" panose="02020603050405020304" pitchFamily="18" charset="0"/>
                <a:cs typeface="Times New Roman" panose="02020603050405020304" pitchFamily="18" charset="0"/>
              </a:rPr>
              <a:t>MUST satisfy GENERAL CORES &amp; ALL Pre-requisites.</a:t>
            </a:r>
          </a:p>
        </p:txBody>
      </p:sp>
      <p:pic>
        <p:nvPicPr>
          <p:cNvPr id="7" name="Picture 6">
            <a:extLst>
              <a:ext uri="{FF2B5EF4-FFF2-40B4-BE49-F238E27FC236}">
                <a16:creationId xmlns:a16="http://schemas.microsoft.com/office/drawing/2014/main" id="{522936CC-E08B-4E2A-B2A9-9D6443B86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3261" y="1351721"/>
            <a:ext cx="4398739" cy="3025687"/>
          </a:xfrm>
          <a:prstGeom prst="rect">
            <a:avLst/>
          </a:prstGeom>
        </p:spPr>
      </p:pic>
    </p:spTree>
    <p:extLst>
      <p:ext uri="{BB962C8B-B14F-4D97-AF65-F5344CB8AC3E}">
        <p14:creationId xmlns:p14="http://schemas.microsoft.com/office/powerpoint/2010/main" val="3489952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53254" y="184917"/>
            <a:ext cx="6859590" cy="1621879"/>
          </a:xfrm>
        </p:spPr>
        <p:txBody>
          <a:bodyPr>
            <a:noAutofit/>
          </a:bodyPr>
          <a:lstStyle/>
          <a:p>
            <a:pPr algn="ctr"/>
            <a:r>
              <a:rPr lang="en-US" dirty="0">
                <a:solidFill>
                  <a:schemeClr val="accent2">
                    <a:lumMod val="75000"/>
                  </a:schemeClr>
                </a:solidFill>
                <a:latin typeface="Tw Cen MT Condensed Extra Bold" panose="020B0803020202020204" pitchFamily="34" charset="0"/>
              </a:rPr>
              <a:t>Interdisciplinary PROGRAM… </a:t>
            </a:r>
            <a:br>
              <a:rPr lang="en-US" dirty="0">
                <a:solidFill>
                  <a:schemeClr val="accent2">
                    <a:lumMod val="75000"/>
                  </a:schemeClr>
                </a:solidFill>
                <a:latin typeface="Tw Cen MT Condensed Extra Bold" panose="020B0803020202020204" pitchFamily="34" charset="0"/>
              </a:rPr>
            </a:br>
            <a:r>
              <a:rPr lang="en-US" i="1" dirty="0">
                <a:solidFill>
                  <a:schemeClr val="accent2">
                    <a:lumMod val="75000"/>
                  </a:schemeClr>
                </a:solidFill>
                <a:effectLst>
                  <a:outerShdw blurRad="38100" dist="38100" dir="2700000" algn="tl">
                    <a:srgbClr val="000000">
                      <a:alpha val="43137"/>
                    </a:srgbClr>
                  </a:outerShdw>
                </a:effectLst>
                <a:latin typeface="Tw Cen MT Condensed Extra Bold" panose="020B0803020202020204" pitchFamily="34" charset="0"/>
              </a:rPr>
              <a:t>important to know</a:t>
            </a:r>
          </a:p>
        </p:txBody>
      </p:sp>
      <p:sp>
        <p:nvSpPr>
          <p:cNvPr id="12"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409183" y="1806796"/>
            <a:ext cx="7621634" cy="4951813"/>
          </a:xfrm>
        </p:spPr>
        <p:txBody>
          <a:bodyPr>
            <a:normAutofit fontScale="85000" lnSpcReduction="20000"/>
          </a:bodyPr>
          <a:lstStyle/>
          <a:p>
            <a:pPr marL="0" indent="0">
              <a:buNone/>
            </a:pPr>
            <a:endParaRPr lang="en-US" sz="3300" u="sng" dirty="0">
              <a:solidFill>
                <a:schemeClr val="accent2">
                  <a:lumMod val="75000"/>
                </a:schemeClr>
              </a:solidFill>
              <a:latin typeface="Bodoni MT Black" panose="02070A03080606020203" pitchFamily="18" charset="0"/>
            </a:endParaRPr>
          </a:p>
          <a:p>
            <a:pPr marL="0" indent="0">
              <a:buNone/>
            </a:pPr>
            <a:r>
              <a:rPr lang="en-US" sz="3300" u="sng" dirty="0">
                <a:solidFill>
                  <a:schemeClr val="accent2">
                    <a:lumMod val="75000"/>
                  </a:schemeClr>
                </a:solidFill>
                <a:latin typeface="Bodoni MT Black" panose="02070A03080606020203" pitchFamily="18" charset="0"/>
              </a:rPr>
              <a:t>What is it?</a:t>
            </a:r>
            <a:endParaRPr lang="en-US" sz="3300" dirty="0">
              <a:solidFill>
                <a:schemeClr val="accent2">
                  <a:lumMod val="75000"/>
                </a:schemeClr>
              </a:solidFill>
              <a:latin typeface="Bodoni MT Black" panose="02070A03080606020203" pitchFamily="18" charset="0"/>
            </a:endParaRPr>
          </a:p>
          <a:p>
            <a:r>
              <a:rPr lang="en-US" sz="2200" dirty="0"/>
              <a:t>Fairly NEW Science Degree PROGRAM that covers more than one field of study in science. </a:t>
            </a:r>
          </a:p>
          <a:p>
            <a:pPr marL="0" indent="0">
              <a:buNone/>
            </a:pPr>
            <a:endParaRPr lang="en-US" sz="1300" dirty="0"/>
          </a:p>
          <a:p>
            <a:pPr marL="0" indent="0">
              <a:buNone/>
            </a:pPr>
            <a:endParaRPr lang="en-US" sz="1300" dirty="0"/>
          </a:p>
          <a:p>
            <a:pPr marL="0" indent="0">
              <a:buNone/>
            </a:pPr>
            <a:endParaRPr lang="en-US" sz="1300" dirty="0"/>
          </a:p>
          <a:p>
            <a:pPr marL="0" indent="0">
              <a:buNone/>
            </a:pPr>
            <a:r>
              <a:rPr lang="en-US" sz="3300" u="sng" dirty="0">
                <a:solidFill>
                  <a:schemeClr val="accent2">
                    <a:lumMod val="75000"/>
                  </a:schemeClr>
                </a:solidFill>
                <a:latin typeface="Bodoni MT Black" panose="02070A03080606020203" pitchFamily="18" charset="0"/>
              </a:rPr>
              <a:t>Designed for:</a:t>
            </a:r>
            <a:endParaRPr lang="en-US" sz="3300" dirty="0">
              <a:solidFill>
                <a:schemeClr val="accent2">
                  <a:lumMod val="75000"/>
                </a:schemeClr>
              </a:solidFill>
              <a:latin typeface="Bodoni MT Black" panose="02070A03080606020203" pitchFamily="18" charset="0"/>
            </a:endParaRPr>
          </a:p>
          <a:p>
            <a:pPr lvl="0"/>
            <a:r>
              <a:rPr lang="en-US" sz="2400" dirty="0"/>
              <a:t>Students who have a </a:t>
            </a:r>
            <a:r>
              <a:rPr lang="en-US" sz="2400" u="sng" dirty="0"/>
              <a:t>strong</a:t>
            </a:r>
            <a:r>
              <a:rPr lang="en-US" sz="2400" dirty="0"/>
              <a:t> background in the Science disciplines (Math, Bio, Chem, Physics, ENS, IT)</a:t>
            </a:r>
          </a:p>
          <a:p>
            <a:pPr lvl="0"/>
            <a:r>
              <a:rPr lang="en-US" sz="2400" dirty="0"/>
              <a:t>Students who may have a career goal in mind that requires a unique combination of science/mathematics.</a:t>
            </a:r>
          </a:p>
          <a:p>
            <a:pPr lvl="0"/>
            <a:r>
              <a:rPr lang="en-US" sz="2400" dirty="0"/>
              <a:t>Students who have not yet decided on a career path but know it will involve some area in science.</a:t>
            </a:r>
          </a:p>
          <a:p>
            <a:pPr lvl="0"/>
            <a:r>
              <a:rPr lang="en-US" sz="2400" dirty="0"/>
              <a:t>Students who have a chosen career path in science and are trying to earn credit towards it when they apply to their universities of choice.</a:t>
            </a:r>
          </a:p>
          <a:p>
            <a:pPr marL="0" indent="0">
              <a:buNone/>
            </a:pPr>
            <a:endParaRPr lang="en-US" sz="1300" dirty="0">
              <a:latin typeface="Britannic Bold" panose="020B0903060703020204" pitchFamily="34" charset="0"/>
            </a:endParaRPr>
          </a:p>
        </p:txBody>
      </p:sp>
      <p:sp>
        <p:nvSpPr>
          <p:cNvPr id="14" name="Oval 1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lassroom">
            <a:extLst>
              <a:ext uri="{FF2B5EF4-FFF2-40B4-BE49-F238E27FC236}">
                <a16:creationId xmlns:a16="http://schemas.microsoft.com/office/drawing/2014/main" id="{F469C076-0BFB-43D4-92EA-35ABE67090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6" name="Freeform: Shape 1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16445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7078-4FC5-4EB8-AC4E-9F6A66A9AF01}"/>
              </a:ext>
            </a:extLst>
          </p:cNvPr>
          <p:cNvSpPr>
            <a:spLocks noGrp="1"/>
          </p:cNvSpPr>
          <p:nvPr>
            <p:ph type="title"/>
          </p:nvPr>
        </p:nvSpPr>
        <p:spPr>
          <a:xfrm>
            <a:off x="838200" y="18255"/>
            <a:ext cx="10515600" cy="1325563"/>
          </a:xfrm>
        </p:spPr>
        <p:txBody>
          <a:bodyPr/>
          <a:lstStyle/>
          <a:p>
            <a:pPr algn="ctr"/>
            <a:r>
              <a:rPr lang="en-US" b="1" dirty="0">
                <a:solidFill>
                  <a:srgbClr val="002060"/>
                </a:solidFill>
                <a:effectLst>
                  <a:outerShdw blurRad="38100" dist="38100" dir="2700000" algn="tl">
                    <a:srgbClr val="000000">
                      <a:alpha val="43137"/>
                    </a:srgbClr>
                  </a:outerShdw>
                </a:effectLst>
                <a:latin typeface="Engravers MT" panose="02090707080505020304" pitchFamily="18" charset="0"/>
              </a:rPr>
              <a:t>General core course</a:t>
            </a:r>
          </a:p>
        </p:txBody>
      </p:sp>
      <p:sp>
        <p:nvSpPr>
          <p:cNvPr id="3" name="Content Placeholder 2">
            <a:extLst>
              <a:ext uri="{FF2B5EF4-FFF2-40B4-BE49-F238E27FC236}">
                <a16:creationId xmlns:a16="http://schemas.microsoft.com/office/drawing/2014/main" id="{E2007EB1-BA6E-4682-922C-75B6638D9F5C}"/>
              </a:ext>
            </a:extLst>
          </p:cNvPr>
          <p:cNvSpPr>
            <a:spLocks noGrp="1"/>
          </p:cNvSpPr>
          <p:nvPr>
            <p:ph idx="1"/>
          </p:nvPr>
        </p:nvSpPr>
        <p:spPr/>
        <p:txBody>
          <a:bodyPr>
            <a:normAutofit fontScale="92500" lnSpcReduction="10000"/>
          </a:bodyPr>
          <a:lstStyle/>
          <a:p>
            <a:pPr marL="0" indent="0">
              <a:buNone/>
            </a:pPr>
            <a:r>
              <a:rPr lang="en-US" sz="4400" dirty="0">
                <a:solidFill>
                  <a:srgbClr val="002060"/>
                </a:solidFill>
                <a:latin typeface="Arial Rounded MT Bold" panose="020F0704030504030204" pitchFamily="34" charset="0"/>
              </a:rPr>
              <a:t>General Core Course</a:t>
            </a:r>
            <a:r>
              <a:rPr lang="en-US" sz="4400" dirty="0">
                <a:latin typeface="Arial Rounded MT Bold" panose="020F0704030504030204" pitchFamily="34" charset="0"/>
              </a:rPr>
              <a:t> </a:t>
            </a:r>
            <a:r>
              <a:rPr lang="en-US" sz="3200" b="1" i="1" dirty="0">
                <a:solidFill>
                  <a:srgbClr val="FF0000"/>
                </a:solidFill>
              </a:rPr>
              <a:t>(37 credits minimum)</a:t>
            </a:r>
          </a:p>
          <a:p>
            <a:pPr lvl="3">
              <a:buFont typeface="Wingdings" panose="05000000000000000000" pitchFamily="2" charset="2"/>
              <a:buChar char="Ø"/>
            </a:pPr>
            <a:r>
              <a:rPr lang="en-US" sz="2600" dirty="0"/>
              <a:t> </a:t>
            </a:r>
            <a:r>
              <a:rPr lang="en-US" sz="3600" dirty="0"/>
              <a:t>College Seminar   -  </a:t>
            </a:r>
            <a:r>
              <a:rPr lang="en-US" sz="2000" b="1" dirty="0">
                <a:solidFill>
                  <a:srgbClr val="FF0000"/>
                </a:solidFill>
              </a:rPr>
              <a:t>(1 credit)</a:t>
            </a:r>
          </a:p>
          <a:p>
            <a:pPr lvl="3">
              <a:buFont typeface="Wingdings" panose="05000000000000000000" pitchFamily="2" charset="2"/>
              <a:buChar char="Ø"/>
            </a:pPr>
            <a:r>
              <a:rPr lang="en-US" sz="3600" dirty="0"/>
              <a:t> Computer Elective  </a:t>
            </a:r>
            <a:r>
              <a:rPr lang="en-US" sz="2400" b="1" dirty="0"/>
              <a:t> –  </a:t>
            </a:r>
            <a:r>
              <a:rPr lang="en-US" sz="2200" b="1" dirty="0">
                <a:solidFill>
                  <a:srgbClr val="FF0000"/>
                </a:solidFill>
              </a:rPr>
              <a:t>(3 credits)</a:t>
            </a:r>
          </a:p>
          <a:p>
            <a:pPr lvl="3">
              <a:buFont typeface="Wingdings" panose="05000000000000000000" pitchFamily="2" charset="2"/>
              <a:buChar char="Ø"/>
            </a:pPr>
            <a:r>
              <a:rPr lang="en-US" sz="3600" dirty="0"/>
              <a:t> English &amp; Literature   -  </a:t>
            </a:r>
            <a:r>
              <a:rPr lang="en-US" sz="2000" b="1" dirty="0">
                <a:solidFill>
                  <a:srgbClr val="FF0000"/>
                </a:solidFill>
              </a:rPr>
              <a:t>(9 credits)</a:t>
            </a:r>
          </a:p>
          <a:p>
            <a:pPr lvl="3">
              <a:buFont typeface="Wingdings" panose="05000000000000000000" pitchFamily="2" charset="2"/>
              <a:buChar char="Ø"/>
            </a:pPr>
            <a:r>
              <a:rPr lang="en-US" sz="3600" dirty="0"/>
              <a:t> Math   -  </a:t>
            </a:r>
            <a:r>
              <a:rPr lang="en-US" sz="2000" b="1" dirty="0">
                <a:solidFill>
                  <a:srgbClr val="FF0000"/>
                </a:solidFill>
              </a:rPr>
              <a:t>(6 / 7 credits)</a:t>
            </a:r>
          </a:p>
          <a:p>
            <a:pPr lvl="3">
              <a:buFont typeface="Wingdings" panose="05000000000000000000" pitchFamily="2" charset="2"/>
              <a:buChar char="Ø"/>
            </a:pPr>
            <a:r>
              <a:rPr lang="en-US" sz="3600" dirty="0"/>
              <a:t> Philosophy   -  </a:t>
            </a:r>
            <a:r>
              <a:rPr lang="en-US" sz="2000" b="1" dirty="0">
                <a:solidFill>
                  <a:srgbClr val="FF0000"/>
                </a:solidFill>
              </a:rPr>
              <a:t>(3 credits)</a:t>
            </a:r>
          </a:p>
          <a:p>
            <a:pPr lvl="3">
              <a:buFont typeface="Wingdings" panose="05000000000000000000" pitchFamily="2" charset="2"/>
              <a:buChar char="Ø"/>
            </a:pPr>
            <a:r>
              <a:rPr lang="en-US" sz="3600" dirty="0"/>
              <a:t>Theology   -   </a:t>
            </a:r>
            <a:r>
              <a:rPr lang="en-US" sz="2000" b="1" dirty="0">
                <a:solidFill>
                  <a:srgbClr val="FF0000"/>
                </a:solidFill>
              </a:rPr>
              <a:t>(6 credits)</a:t>
            </a:r>
          </a:p>
          <a:p>
            <a:pPr lvl="3">
              <a:buFont typeface="Wingdings" panose="05000000000000000000" pitchFamily="2" charset="2"/>
              <a:buChar char="Ø"/>
            </a:pPr>
            <a:r>
              <a:rPr lang="en-US" sz="3600" dirty="0"/>
              <a:t> Social Science Elective</a:t>
            </a:r>
            <a:r>
              <a:rPr lang="en-US" sz="2400" dirty="0"/>
              <a:t> </a:t>
            </a:r>
            <a:r>
              <a:rPr lang="en-US" sz="2400" b="1" dirty="0"/>
              <a:t>-   </a:t>
            </a:r>
            <a:r>
              <a:rPr lang="en-US" sz="2000" b="1" dirty="0">
                <a:solidFill>
                  <a:srgbClr val="FF0000"/>
                </a:solidFill>
              </a:rPr>
              <a:t>(6 / 7 credits)</a:t>
            </a:r>
            <a:endParaRPr lang="en-US" sz="3600" dirty="0"/>
          </a:p>
          <a:p>
            <a:pPr lvl="3">
              <a:buFont typeface="Wingdings" panose="05000000000000000000" pitchFamily="2" charset="2"/>
              <a:buChar char="Ø"/>
            </a:pPr>
            <a:r>
              <a:rPr lang="en-US" sz="3600" dirty="0"/>
              <a:t>Language Elective   -  </a:t>
            </a:r>
            <a:r>
              <a:rPr lang="en-US" sz="2000" b="1" dirty="0">
                <a:solidFill>
                  <a:srgbClr val="FF0000"/>
                </a:solidFill>
              </a:rPr>
              <a:t>(3 credits)</a:t>
            </a:r>
          </a:p>
        </p:txBody>
      </p:sp>
    </p:spTree>
    <p:extLst>
      <p:ext uri="{BB962C8B-B14F-4D97-AF65-F5344CB8AC3E}">
        <p14:creationId xmlns:p14="http://schemas.microsoft.com/office/powerpoint/2010/main" val="1033237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34141" y="1"/>
            <a:ext cx="4657859" cy="6858000"/>
          </a:xfrm>
          <a:prstGeom prst="rect">
            <a:avLst/>
          </a:prstGeom>
        </p:spPr>
      </p:pic>
      <p:sp>
        <p:nvSpPr>
          <p:cNvPr id="3" name="Content Placeholder 2"/>
          <p:cNvSpPr>
            <a:spLocks noGrp="1"/>
          </p:cNvSpPr>
          <p:nvPr>
            <p:ph idx="1"/>
          </p:nvPr>
        </p:nvSpPr>
        <p:spPr>
          <a:xfrm>
            <a:off x="720843" y="967409"/>
            <a:ext cx="10676027" cy="6586330"/>
          </a:xfrm>
        </p:spPr>
        <p:txBody>
          <a:bodyPr>
            <a:normAutofit fontScale="40000" lnSpcReduction="20000"/>
          </a:bodyPr>
          <a:lstStyle/>
          <a:p>
            <a:pPr marL="0" indent="0">
              <a:buNone/>
            </a:pPr>
            <a:endParaRPr lang="en-US" sz="4400" dirty="0">
              <a:solidFill>
                <a:srgbClr val="002060"/>
              </a:solidFill>
              <a:latin typeface="Engravers MT" panose="02090707080505020304" pitchFamily="18" charset="0"/>
            </a:endParaRPr>
          </a:p>
          <a:p>
            <a:r>
              <a:rPr lang="en-US" sz="11100" b="1" i="1" dirty="0">
                <a:solidFill>
                  <a:srgbClr val="FF0000"/>
                </a:solidFill>
                <a:latin typeface="Times New Roman" panose="02020603050405020304" pitchFamily="18" charset="0"/>
                <a:cs typeface="Times New Roman" panose="02020603050405020304" pitchFamily="18" charset="0"/>
              </a:rPr>
              <a:t>Biology</a:t>
            </a:r>
          </a:p>
          <a:p>
            <a:pPr marL="914400" lvl="2" indent="0">
              <a:buNone/>
            </a:pPr>
            <a:r>
              <a:rPr lang="en-US" sz="6000" dirty="0">
                <a:latin typeface="Times New Roman" panose="02020603050405020304" pitchFamily="18" charset="0"/>
                <a:cs typeface="Times New Roman" panose="02020603050405020304" pitchFamily="18" charset="0"/>
              </a:rPr>
              <a:t>BIO 131	Cellular Biology</a:t>
            </a:r>
          </a:p>
          <a:p>
            <a:pPr marL="914400" lvl="2" indent="0">
              <a:buNone/>
            </a:pPr>
            <a:r>
              <a:rPr lang="en-US" sz="6000" dirty="0">
                <a:latin typeface="Times New Roman" panose="02020603050405020304" pitchFamily="18" charset="0"/>
                <a:cs typeface="Times New Roman" panose="02020603050405020304" pitchFamily="18" charset="0"/>
              </a:rPr>
              <a:t>BIO 131L	Cellular Biology LAB</a:t>
            </a:r>
          </a:p>
          <a:p>
            <a:pPr marL="914400" lvl="2" indent="0">
              <a:buNone/>
            </a:pPr>
            <a:r>
              <a:rPr lang="en-US" sz="6000" dirty="0">
                <a:latin typeface="Times New Roman" panose="02020603050405020304" pitchFamily="18" charset="0"/>
                <a:cs typeface="Times New Roman" panose="02020603050405020304" pitchFamily="18" charset="0"/>
              </a:rPr>
              <a:t>CHEM 140	Biochemistry</a:t>
            </a:r>
          </a:p>
          <a:p>
            <a:pPr marL="914400" lvl="2" indent="0">
              <a:buNone/>
            </a:pPr>
            <a:r>
              <a:rPr lang="en-US" sz="6000" dirty="0">
                <a:latin typeface="Times New Roman" panose="02020603050405020304" pitchFamily="18" charset="0"/>
                <a:cs typeface="Times New Roman" panose="02020603050405020304" pitchFamily="18" charset="0"/>
              </a:rPr>
              <a:t>CHEM 140L 	Biochemistry LAB</a:t>
            </a:r>
          </a:p>
          <a:p>
            <a:pPr marL="914400" lvl="2" indent="0">
              <a:buNone/>
            </a:pPr>
            <a:r>
              <a:rPr lang="en-US" sz="6000" dirty="0">
                <a:latin typeface="Times New Roman" panose="02020603050405020304" pitchFamily="18" charset="0"/>
                <a:cs typeface="Times New Roman" panose="02020603050405020304" pitchFamily="18" charset="0"/>
              </a:rPr>
              <a:t>ENS 120 	Fundamental Ecological Principles with Field Work</a:t>
            </a:r>
          </a:p>
          <a:p>
            <a:pPr marL="914400" lvl="2" indent="0">
              <a:buNone/>
            </a:pPr>
            <a:r>
              <a:rPr lang="en-US" sz="6000" dirty="0">
                <a:latin typeface="Times New Roman" panose="02020603050405020304" pitchFamily="18" charset="0"/>
                <a:cs typeface="Times New Roman" panose="02020603050405020304" pitchFamily="18" charset="0"/>
              </a:rPr>
              <a:t>ENS 121  	Environment and Society</a:t>
            </a:r>
          </a:p>
          <a:p>
            <a:pPr marL="914400" lvl="2" indent="0">
              <a:buNone/>
            </a:pPr>
            <a:r>
              <a:rPr lang="en-US" sz="6000" dirty="0">
                <a:latin typeface="Times New Roman" panose="02020603050405020304" pitchFamily="18" charset="0"/>
                <a:cs typeface="Times New Roman" panose="02020603050405020304" pitchFamily="18" charset="0"/>
              </a:rPr>
              <a:t>	OR</a:t>
            </a:r>
          </a:p>
          <a:p>
            <a:pPr marL="914400" lvl="2" indent="0">
              <a:buNone/>
            </a:pPr>
            <a:r>
              <a:rPr lang="en-US" sz="6000" dirty="0">
                <a:latin typeface="Times New Roman" panose="02020603050405020304" pitchFamily="18" charset="0"/>
                <a:cs typeface="Times New Roman" panose="02020603050405020304" pitchFamily="18" charset="0"/>
              </a:rPr>
              <a:t>BIO 240	Plant Anatomy &amp; Physiology</a:t>
            </a:r>
          </a:p>
          <a:p>
            <a:pPr marL="914400" lvl="2" indent="0">
              <a:buNone/>
            </a:pPr>
            <a:r>
              <a:rPr lang="en-US" sz="6000" dirty="0">
                <a:latin typeface="Times New Roman" panose="02020603050405020304" pitchFamily="18" charset="0"/>
                <a:cs typeface="Times New Roman" panose="02020603050405020304" pitchFamily="18" charset="0"/>
              </a:rPr>
              <a:t>BIO 240L 	Plant Anatomy &amp; Physiology Lab</a:t>
            </a:r>
          </a:p>
          <a:p>
            <a:pPr marL="914400" lvl="2" indent="0">
              <a:buNone/>
            </a:pPr>
            <a:r>
              <a:rPr lang="en-US" sz="6000" dirty="0">
                <a:latin typeface="Times New Roman" panose="02020603050405020304" pitchFamily="18" charset="0"/>
                <a:cs typeface="Times New Roman" panose="02020603050405020304" pitchFamily="18" charset="0"/>
              </a:rPr>
              <a:t>BIO 231	Evolution and Biodiversity </a:t>
            </a:r>
          </a:p>
          <a:p>
            <a:pPr marL="914400" lvl="2" indent="0">
              <a:buNone/>
            </a:pPr>
            <a:r>
              <a:rPr lang="en-US" sz="6000" dirty="0">
                <a:latin typeface="Times New Roman" panose="02020603050405020304" pitchFamily="18" charset="0"/>
                <a:cs typeface="Times New Roman" panose="02020603050405020304" pitchFamily="18" charset="0"/>
              </a:rPr>
              <a:t>BIO 231L 	Evolution and Biodiversity LAB</a:t>
            </a:r>
          </a:p>
          <a:p>
            <a:pPr marL="914400" lvl="2" indent="0">
              <a:buNone/>
            </a:pPr>
            <a:r>
              <a:rPr lang="en-US" sz="6000" dirty="0">
                <a:latin typeface="Times New Roman" panose="02020603050405020304" pitchFamily="18" charset="0"/>
                <a:cs typeface="Times New Roman" panose="02020603050405020304" pitchFamily="18" charset="0"/>
              </a:rPr>
              <a:t>BIO 232   	Genetics</a:t>
            </a:r>
          </a:p>
          <a:p>
            <a:pPr marL="914400" lvl="2" indent="0">
              <a:buNone/>
            </a:pPr>
            <a:r>
              <a:rPr lang="en-US" sz="6000" dirty="0">
                <a:latin typeface="Times New Roman" panose="02020603050405020304" pitchFamily="18" charset="0"/>
                <a:cs typeface="Times New Roman" panose="02020603050405020304" pitchFamily="18" charset="0"/>
              </a:rPr>
              <a:t>BIO 241	Human Anatomy and Physiology </a:t>
            </a:r>
          </a:p>
          <a:p>
            <a:pPr marL="914400" lvl="2" indent="0">
              <a:buNone/>
            </a:pPr>
            <a:r>
              <a:rPr lang="en-US" sz="6000" dirty="0">
                <a:latin typeface="Times New Roman" panose="02020603050405020304" pitchFamily="18" charset="0"/>
                <a:cs typeface="Times New Roman" panose="02020603050405020304" pitchFamily="18" charset="0"/>
              </a:rPr>
              <a:t>BIO 241L 	Human Anatomy and Physiology LAB</a:t>
            </a:r>
          </a:p>
          <a:p>
            <a:pPr marL="914400" lvl="2" indent="0">
              <a:buNone/>
            </a:pPr>
            <a:r>
              <a:rPr lang="en-US" sz="6000" dirty="0">
                <a:latin typeface="Times New Roman" panose="02020603050405020304" pitchFamily="18" charset="0"/>
                <a:cs typeface="Times New Roman" panose="02020603050405020304" pitchFamily="18" charset="0"/>
              </a:rPr>
              <a:t>BIO 242	Human Health and Disease</a:t>
            </a:r>
          </a:p>
          <a:p>
            <a:pPr marL="914400" lvl="2" indent="0">
              <a:buNone/>
            </a:pPr>
            <a:endParaRPr lang="en-US" dirty="0"/>
          </a:p>
          <a:p>
            <a:pPr marL="914400" lvl="2" indent="0">
              <a:buNone/>
            </a:pPr>
            <a:r>
              <a:rPr lang="en-US" dirty="0"/>
              <a:t>	</a:t>
            </a:r>
          </a:p>
        </p:txBody>
      </p:sp>
      <p:sp>
        <p:nvSpPr>
          <p:cNvPr id="2" name="Rectangle 1">
            <a:extLst>
              <a:ext uri="{FF2B5EF4-FFF2-40B4-BE49-F238E27FC236}">
                <a16:creationId xmlns:a16="http://schemas.microsoft.com/office/drawing/2014/main" id="{C1DCA5A3-5559-4040-B148-D49F54ED270D}"/>
              </a:ext>
            </a:extLst>
          </p:cNvPr>
          <p:cNvSpPr/>
          <p:nvPr/>
        </p:nvSpPr>
        <p:spPr>
          <a:xfrm>
            <a:off x="2189739" y="259522"/>
            <a:ext cx="7441461" cy="707886"/>
          </a:xfrm>
          <a:prstGeom prst="rect">
            <a:avLst/>
          </a:prstGeom>
        </p:spPr>
        <p:txBody>
          <a:bodyPr wrap="none">
            <a:spAutoFit/>
          </a:bodyPr>
          <a:lstStyle/>
          <a:p>
            <a:pPr algn="ctr"/>
            <a:r>
              <a:rPr lang="en-US" sz="4000" b="1" dirty="0">
                <a:solidFill>
                  <a:srgbClr val="002060"/>
                </a:solidFill>
                <a:latin typeface="Engravers MT" panose="02090707080505020304" pitchFamily="18" charset="0"/>
              </a:rPr>
              <a:t>Professional Core</a:t>
            </a:r>
          </a:p>
        </p:txBody>
      </p:sp>
    </p:spTree>
    <p:extLst>
      <p:ext uri="{BB962C8B-B14F-4D97-AF65-F5344CB8AC3E}">
        <p14:creationId xmlns:p14="http://schemas.microsoft.com/office/powerpoint/2010/main" val="303435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905" y="1520080"/>
            <a:ext cx="10568189" cy="5584535"/>
          </a:xfrm>
        </p:spPr>
        <p:txBody>
          <a:bodyPr>
            <a:normAutofit lnSpcReduction="10000"/>
          </a:bodyPr>
          <a:lstStyle/>
          <a:p>
            <a:r>
              <a:rPr lang="en-US" sz="3600" b="1" i="1" dirty="0">
                <a:solidFill>
                  <a:srgbClr val="FF0000"/>
                </a:solidFill>
                <a:latin typeface="Times New Roman" panose="02020603050405020304" pitchFamily="18" charset="0"/>
                <a:cs typeface="Times New Roman" panose="02020603050405020304" pitchFamily="18" charset="0"/>
              </a:rPr>
              <a:t>Chemistry </a:t>
            </a:r>
          </a:p>
          <a:p>
            <a:pPr marL="914400" lvl="2" indent="0">
              <a:buNone/>
            </a:pPr>
            <a:r>
              <a:rPr lang="en-US" sz="2400" dirty="0">
                <a:latin typeface="Times New Roman" panose="02020603050405020304" pitchFamily="18" charset="0"/>
                <a:cs typeface="Times New Roman" panose="02020603050405020304" pitchFamily="18" charset="0"/>
              </a:rPr>
              <a:t>BIO 131	Cellular Biology</a:t>
            </a:r>
          </a:p>
          <a:p>
            <a:pPr marL="914400" lvl="2" indent="0">
              <a:buNone/>
            </a:pPr>
            <a:r>
              <a:rPr lang="en-US" sz="2400" dirty="0">
                <a:latin typeface="Times New Roman" panose="02020603050405020304" pitchFamily="18" charset="0"/>
                <a:cs typeface="Times New Roman" panose="02020603050405020304" pitchFamily="18" charset="0"/>
              </a:rPr>
              <a:t>BIO 131L	Cellular Biology LAB</a:t>
            </a:r>
          </a:p>
          <a:p>
            <a:pPr marL="914400" lvl="2" indent="0">
              <a:buNone/>
            </a:pPr>
            <a:r>
              <a:rPr lang="en-US" sz="2400" dirty="0">
                <a:latin typeface="Times New Roman" panose="02020603050405020304" pitchFamily="18" charset="0"/>
                <a:cs typeface="Times New Roman" panose="02020603050405020304" pitchFamily="18" charset="0"/>
              </a:rPr>
              <a:t>CHE 129	Principles of Chemistry II</a:t>
            </a:r>
          </a:p>
          <a:p>
            <a:pPr marL="914400" lvl="2" indent="0">
              <a:buNone/>
            </a:pPr>
            <a:r>
              <a:rPr lang="en-US" sz="2400" dirty="0">
                <a:latin typeface="Times New Roman" panose="02020603050405020304" pitchFamily="18" charset="0"/>
                <a:cs typeface="Times New Roman" panose="02020603050405020304" pitchFamily="18" charset="0"/>
              </a:rPr>
              <a:t>CHE 129L	Principles of Chemistry II LAB</a:t>
            </a:r>
          </a:p>
          <a:p>
            <a:pPr marL="914400" lvl="2" indent="0">
              <a:buNone/>
            </a:pPr>
            <a:r>
              <a:rPr lang="en-US" sz="2400" dirty="0">
                <a:latin typeface="Times New Roman" panose="02020603050405020304" pitchFamily="18" charset="0"/>
                <a:cs typeface="Times New Roman" panose="02020603050405020304" pitchFamily="18" charset="0"/>
              </a:rPr>
              <a:t>CHEM 140	Biochemistry</a:t>
            </a:r>
          </a:p>
          <a:p>
            <a:pPr marL="914400" lvl="2" indent="0">
              <a:buNone/>
            </a:pPr>
            <a:r>
              <a:rPr lang="en-US" sz="2400" dirty="0">
                <a:latin typeface="Times New Roman" panose="02020603050405020304" pitchFamily="18" charset="0"/>
                <a:cs typeface="Times New Roman" panose="02020603050405020304" pitchFamily="18" charset="0"/>
              </a:rPr>
              <a:t>CHEM 140L 	Biochemistry LAB</a:t>
            </a:r>
          </a:p>
          <a:p>
            <a:pPr marL="914400" lvl="2" indent="0">
              <a:buNone/>
            </a:pPr>
            <a:r>
              <a:rPr lang="en-US" sz="2400" dirty="0">
                <a:latin typeface="Times New Roman" panose="02020603050405020304" pitchFamily="18" charset="0"/>
                <a:cs typeface="Times New Roman" panose="02020603050405020304" pitchFamily="18" charset="0"/>
              </a:rPr>
              <a:t>CHE 136	Fundamental Organic Chemistry </a:t>
            </a:r>
          </a:p>
          <a:p>
            <a:pPr marL="914400" lvl="2" indent="0">
              <a:buNone/>
            </a:pPr>
            <a:r>
              <a:rPr lang="en-US" sz="2400" dirty="0">
                <a:latin typeface="Times New Roman" panose="02020603050405020304" pitchFamily="18" charset="0"/>
                <a:cs typeface="Times New Roman" panose="02020603050405020304" pitchFamily="18" charset="0"/>
              </a:rPr>
              <a:t>CHE 230	Analytical Methods in Chemistry </a:t>
            </a:r>
          </a:p>
          <a:p>
            <a:pPr marL="914400" lvl="2" indent="0">
              <a:buNone/>
            </a:pPr>
            <a:r>
              <a:rPr lang="en-US" sz="2400" dirty="0">
                <a:latin typeface="Times New Roman" panose="02020603050405020304" pitchFamily="18" charset="0"/>
                <a:cs typeface="Times New Roman" panose="02020603050405020304" pitchFamily="18" charset="0"/>
              </a:rPr>
              <a:t>CHE 234	Organic Chemistry</a:t>
            </a:r>
          </a:p>
          <a:p>
            <a:pPr marL="914400" lvl="2" indent="0">
              <a:buNone/>
            </a:pPr>
            <a:r>
              <a:rPr lang="en-US" sz="2400" dirty="0">
                <a:latin typeface="Times New Roman" panose="02020603050405020304" pitchFamily="18" charset="0"/>
                <a:cs typeface="Times New Roman" panose="02020603050405020304" pitchFamily="18" charset="0"/>
              </a:rPr>
              <a:t>CHE 234L	Organic Chemistry LAB</a:t>
            </a:r>
          </a:p>
          <a:p>
            <a:pPr marL="914400" lvl="2" indent="0">
              <a:buNone/>
            </a:pPr>
            <a:r>
              <a:rPr lang="en-US" sz="2400" dirty="0">
                <a:latin typeface="Times New Roman" panose="02020603050405020304" pitchFamily="18" charset="0"/>
                <a:cs typeface="Times New Roman" panose="02020603050405020304" pitchFamily="18" charset="0"/>
              </a:rPr>
              <a:t>CHE 239	Inorganic Chemistry </a:t>
            </a:r>
          </a:p>
          <a:p>
            <a:pPr marL="914400" lvl="2" indent="0">
              <a:buNone/>
            </a:pPr>
            <a:r>
              <a:rPr lang="en-US" sz="2400" dirty="0">
                <a:latin typeface="Times New Roman" panose="02020603050405020304" pitchFamily="18" charset="0"/>
                <a:cs typeface="Times New Roman" panose="02020603050405020304" pitchFamily="18" charset="0"/>
              </a:rPr>
              <a:t>CHE 239L	Inorganic Chemistry LAB</a:t>
            </a:r>
          </a:p>
          <a:p>
            <a:pPr marL="914400" lvl="2" indent="0">
              <a:buNone/>
            </a:pPr>
            <a:r>
              <a:rPr lang="en-US" sz="2400" dirty="0">
                <a:latin typeface="Times New Roman" panose="02020603050405020304" pitchFamily="18" charset="0"/>
                <a:cs typeface="Times New Roman" panose="02020603050405020304" pitchFamily="18" charset="0"/>
              </a:rPr>
              <a:t>MTH 213	Calculus for the Life Sciences </a:t>
            </a:r>
          </a:p>
          <a:p>
            <a:pPr marL="1371600" lvl="3"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348" y="901521"/>
            <a:ext cx="4462530" cy="5100034"/>
          </a:xfrm>
          <a:prstGeom prst="rect">
            <a:avLst/>
          </a:prstGeom>
        </p:spPr>
      </p:pic>
      <p:sp>
        <p:nvSpPr>
          <p:cNvPr id="4" name="Rectangle 3">
            <a:extLst>
              <a:ext uri="{FF2B5EF4-FFF2-40B4-BE49-F238E27FC236}">
                <a16:creationId xmlns:a16="http://schemas.microsoft.com/office/drawing/2014/main" id="{6B103875-93DE-4D25-9A5E-C91C69325577}"/>
              </a:ext>
            </a:extLst>
          </p:cNvPr>
          <p:cNvSpPr/>
          <p:nvPr/>
        </p:nvSpPr>
        <p:spPr>
          <a:xfrm>
            <a:off x="2140152" y="181266"/>
            <a:ext cx="7441461" cy="707886"/>
          </a:xfrm>
          <a:prstGeom prst="rect">
            <a:avLst/>
          </a:prstGeom>
        </p:spPr>
        <p:txBody>
          <a:bodyPr wrap="none">
            <a:spAutoFit/>
          </a:bodyPr>
          <a:lstStyle/>
          <a:p>
            <a:pPr algn="ctr"/>
            <a:r>
              <a:rPr lang="en-US" sz="4000" b="1" dirty="0">
                <a:solidFill>
                  <a:srgbClr val="002060"/>
                </a:solidFill>
                <a:latin typeface="Engravers MT" panose="02090707080505020304" pitchFamily="18" charset="0"/>
              </a:rPr>
              <a:t>Professional Core</a:t>
            </a:r>
          </a:p>
        </p:txBody>
      </p:sp>
    </p:spTree>
    <p:extLst>
      <p:ext uri="{BB962C8B-B14F-4D97-AF65-F5344CB8AC3E}">
        <p14:creationId xmlns:p14="http://schemas.microsoft.com/office/powerpoint/2010/main" val="2566367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B289-147F-46B5-B376-129C34974666}"/>
              </a:ext>
            </a:extLst>
          </p:cNvPr>
          <p:cNvSpPr>
            <a:spLocks noGrp="1"/>
          </p:cNvSpPr>
          <p:nvPr>
            <p:ph type="title"/>
          </p:nvPr>
        </p:nvSpPr>
        <p:spPr>
          <a:xfrm>
            <a:off x="838200" y="18255"/>
            <a:ext cx="10515600" cy="1325563"/>
          </a:xfrm>
        </p:spPr>
        <p:txBody>
          <a:bodyPr/>
          <a:lstStyle/>
          <a:p>
            <a:pPr algn="ctr"/>
            <a:r>
              <a:rPr lang="en-US" b="1" dirty="0">
                <a:solidFill>
                  <a:srgbClr val="002060"/>
                </a:solidFill>
                <a:effectLst>
                  <a:outerShdw blurRad="38100" dist="38100" dir="2700000" algn="tl">
                    <a:srgbClr val="000000">
                      <a:alpha val="43137"/>
                    </a:srgbClr>
                  </a:outerShdw>
                </a:effectLst>
                <a:latin typeface="Engravers MT" panose="02090707080505020304" pitchFamily="18" charset="0"/>
              </a:rPr>
              <a:t>MEETING’S AGENDA</a:t>
            </a:r>
          </a:p>
        </p:txBody>
      </p:sp>
      <p:sp>
        <p:nvSpPr>
          <p:cNvPr id="3" name="Content Placeholder 2">
            <a:extLst>
              <a:ext uri="{FF2B5EF4-FFF2-40B4-BE49-F238E27FC236}">
                <a16:creationId xmlns:a16="http://schemas.microsoft.com/office/drawing/2014/main" id="{5F826BB0-6E33-4296-80CA-573A17864EA2}"/>
              </a:ext>
            </a:extLst>
          </p:cNvPr>
          <p:cNvSpPr>
            <a:spLocks noGrp="1"/>
          </p:cNvSpPr>
          <p:nvPr>
            <p:ph idx="1"/>
          </p:nvPr>
        </p:nvSpPr>
        <p:spPr>
          <a:xfrm>
            <a:off x="3352801" y="1211296"/>
            <a:ext cx="8839200" cy="5390840"/>
          </a:xfrm>
        </p:spPr>
        <p:txBody>
          <a:bodyPr>
            <a:noAutofit/>
          </a:bodyPr>
          <a:lstStyle/>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Opening Prayer</a:t>
            </a:r>
          </a:p>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Welcome </a:t>
            </a:r>
          </a:p>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Program Review</a:t>
            </a:r>
          </a:p>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Attendance Policies</a:t>
            </a:r>
          </a:p>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Academic-Changes Applications</a:t>
            </a:r>
          </a:p>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Service Learning</a:t>
            </a:r>
          </a:p>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Program Briefings </a:t>
            </a:r>
          </a:p>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Choosing a Program &amp; Initial enrollments</a:t>
            </a:r>
          </a:p>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Q &amp; A Segment</a:t>
            </a:r>
          </a:p>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Final Announcements </a:t>
            </a:r>
          </a:p>
          <a:p>
            <a:pPr marL="514350" indent="-514350">
              <a:spcBef>
                <a:spcPts val="1800"/>
              </a:spcBef>
              <a:buFont typeface="+mj-lt"/>
              <a:buAutoNum type="arabicPeriod"/>
            </a:pPr>
            <a:r>
              <a:rPr lang="en-US" sz="2000" b="1" dirty="0">
                <a:solidFill>
                  <a:srgbClr val="C00000"/>
                </a:solidFill>
                <a:latin typeface="Bookman Old Style" panose="02050604050505020204" pitchFamily="18" charset="0"/>
              </a:rPr>
              <a:t>Thank You</a:t>
            </a:r>
          </a:p>
        </p:txBody>
      </p:sp>
    </p:spTree>
    <p:extLst>
      <p:ext uri="{BB962C8B-B14F-4D97-AF65-F5344CB8AC3E}">
        <p14:creationId xmlns:p14="http://schemas.microsoft.com/office/powerpoint/2010/main" val="1800523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12634">
            <a:off x="7876868" y="1666801"/>
            <a:ext cx="4166620" cy="4305507"/>
          </a:xfrm>
          <a:prstGeom prst="rect">
            <a:avLst/>
          </a:prstGeom>
        </p:spPr>
      </p:pic>
      <p:sp>
        <p:nvSpPr>
          <p:cNvPr id="2" name="Title 1"/>
          <p:cNvSpPr>
            <a:spLocks noGrp="1"/>
          </p:cNvSpPr>
          <p:nvPr>
            <p:ph type="title"/>
          </p:nvPr>
        </p:nvSpPr>
        <p:spPr>
          <a:xfrm>
            <a:off x="930966" y="18255"/>
            <a:ext cx="10515600" cy="1325563"/>
          </a:xfrm>
        </p:spPr>
        <p:txBody>
          <a:bodyPr>
            <a:normAutofit/>
          </a:bodyPr>
          <a:lstStyle/>
          <a:p>
            <a:pPr algn="ctr"/>
            <a:r>
              <a:rPr lang="en-US" sz="4000" b="1" dirty="0">
                <a:solidFill>
                  <a:srgbClr val="002060"/>
                </a:solidFill>
                <a:latin typeface="Engravers MT" panose="02090707080505020304" pitchFamily="18" charset="0"/>
              </a:rPr>
              <a:t>Professional Core</a:t>
            </a:r>
          </a:p>
        </p:txBody>
      </p:sp>
      <p:sp>
        <p:nvSpPr>
          <p:cNvPr id="3" name="Content Placeholder 2"/>
          <p:cNvSpPr>
            <a:spLocks noGrp="1"/>
          </p:cNvSpPr>
          <p:nvPr>
            <p:ph idx="1"/>
          </p:nvPr>
        </p:nvSpPr>
        <p:spPr>
          <a:xfrm>
            <a:off x="319708" y="1217247"/>
            <a:ext cx="11552583" cy="5640753"/>
          </a:xfrm>
        </p:spPr>
        <p:txBody>
          <a:bodyPr>
            <a:normAutofit/>
          </a:bodyPr>
          <a:lstStyle/>
          <a:p>
            <a:r>
              <a:rPr lang="en-US" sz="39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Mathematics</a:t>
            </a:r>
          </a:p>
          <a:p>
            <a:pPr marL="1371600" lvl="3" indent="0">
              <a:buNone/>
            </a:pPr>
            <a:r>
              <a:rPr lang="en-US" sz="2000" dirty="0">
                <a:latin typeface="Times New Roman" panose="02020603050405020304" pitchFamily="18" charset="0"/>
                <a:cs typeface="Times New Roman" panose="02020603050405020304" pitchFamily="18" charset="0"/>
              </a:rPr>
              <a:t>MTH 105	Algebra for the Sciences</a:t>
            </a:r>
          </a:p>
          <a:p>
            <a:pPr marL="1371600" lvl="3" indent="0">
              <a:buNone/>
            </a:pPr>
            <a:r>
              <a:rPr lang="en-US" sz="2000" dirty="0">
                <a:latin typeface="Times New Roman" panose="02020603050405020304" pitchFamily="18" charset="0"/>
                <a:cs typeface="Times New Roman" panose="02020603050405020304" pitchFamily="18" charset="0"/>
              </a:rPr>
              <a:t>MTH 115	College Algebra</a:t>
            </a:r>
          </a:p>
          <a:p>
            <a:pPr marL="1371600" lvl="3" indent="0">
              <a:buNone/>
            </a:pPr>
            <a:r>
              <a:rPr lang="en-US" sz="2000" dirty="0">
                <a:latin typeface="Times New Roman" panose="02020603050405020304" pitchFamily="18" charset="0"/>
                <a:cs typeface="Times New Roman" panose="02020603050405020304" pitchFamily="18" charset="0"/>
              </a:rPr>
              <a:t>MTH 119	Trigonometry </a:t>
            </a:r>
          </a:p>
          <a:p>
            <a:pPr marL="1371600" lvl="3" indent="0">
              <a:buNone/>
            </a:pPr>
            <a:r>
              <a:rPr lang="en-US" sz="2000" dirty="0">
                <a:latin typeface="Times New Roman" panose="02020603050405020304" pitchFamily="18" charset="0"/>
                <a:cs typeface="Times New Roman" panose="02020603050405020304" pitchFamily="18" charset="0"/>
              </a:rPr>
              <a:t>CIS 125 	Principles of Programming I</a:t>
            </a:r>
          </a:p>
          <a:p>
            <a:pPr marL="1371600" lvl="3" indent="0">
              <a:buNone/>
            </a:pPr>
            <a:r>
              <a:rPr lang="en-US" sz="2000" dirty="0">
                <a:latin typeface="Times New Roman" panose="02020603050405020304" pitchFamily="18" charset="0"/>
                <a:cs typeface="Times New Roman" panose="02020603050405020304" pitchFamily="18" charset="0"/>
              </a:rPr>
              <a:t>CIS 126	Principles of Programming II</a:t>
            </a:r>
          </a:p>
          <a:p>
            <a:pPr marL="1371600" lvl="3" indent="0">
              <a:buNone/>
            </a:pPr>
            <a:r>
              <a:rPr lang="en-US" sz="2000" dirty="0">
                <a:latin typeface="Times New Roman" panose="02020603050405020304" pitchFamily="18" charset="0"/>
                <a:cs typeface="Times New Roman" panose="02020603050405020304" pitchFamily="18" charset="0"/>
              </a:rPr>
              <a:t>CRS/HIS	Caribbean Studies: Caribbean Societies and Culture or Any 200 Level HIS Course</a:t>
            </a:r>
          </a:p>
          <a:p>
            <a:pPr marL="1371600" lvl="3" indent="0">
              <a:buNone/>
            </a:pPr>
            <a:r>
              <a:rPr lang="en-US" sz="2000" dirty="0">
                <a:latin typeface="Times New Roman" panose="02020603050405020304" pitchFamily="18" charset="0"/>
                <a:cs typeface="Times New Roman" panose="02020603050405020304" pitchFamily="18" charset="0"/>
              </a:rPr>
              <a:t>CRS/BSR	Caribbean Studies: Issues in Caribbean Development or 200 Level Lit Course or 		Belizean Studies Research Paper</a:t>
            </a:r>
          </a:p>
          <a:p>
            <a:pPr marL="1371600" lvl="3" indent="0">
              <a:buNone/>
            </a:pPr>
            <a:r>
              <a:rPr lang="en-US" sz="2000" dirty="0">
                <a:latin typeface="Times New Roman" panose="02020603050405020304" pitchFamily="18" charset="0"/>
                <a:cs typeface="Times New Roman" panose="02020603050405020304" pitchFamily="18" charset="0"/>
              </a:rPr>
              <a:t>MTH 140	Analytic Geometry</a:t>
            </a:r>
          </a:p>
          <a:p>
            <a:pPr marL="1371600" lvl="3" indent="0">
              <a:buNone/>
            </a:pPr>
            <a:r>
              <a:rPr lang="en-US" sz="2000" dirty="0">
                <a:latin typeface="Times New Roman" panose="02020603050405020304" pitchFamily="18" charset="0"/>
                <a:cs typeface="Times New Roman" panose="02020603050405020304" pitchFamily="18" charset="0"/>
              </a:rPr>
              <a:t>MTH 145	Calculus I</a:t>
            </a:r>
          </a:p>
          <a:p>
            <a:pPr marL="1371600" lvl="3" indent="0">
              <a:buNone/>
            </a:pPr>
            <a:r>
              <a:rPr lang="en-US" sz="2000" dirty="0">
                <a:latin typeface="Times New Roman" panose="02020603050405020304" pitchFamily="18" charset="0"/>
                <a:cs typeface="Times New Roman" panose="02020603050405020304" pitchFamily="18" charset="0"/>
              </a:rPr>
              <a:t>MTH 236	Calculus II</a:t>
            </a:r>
          </a:p>
          <a:p>
            <a:pPr marL="1371600" lvl="3" indent="0">
              <a:buNone/>
            </a:pPr>
            <a:r>
              <a:rPr lang="en-US" sz="2000" dirty="0">
                <a:latin typeface="Times New Roman" panose="02020603050405020304" pitchFamily="18" charset="0"/>
                <a:cs typeface="Times New Roman" panose="02020603050405020304" pitchFamily="18" charset="0"/>
              </a:rPr>
              <a:t>MTH 245	Probability and Statistics</a:t>
            </a:r>
          </a:p>
          <a:p>
            <a:pPr marL="1371600" lvl="3" indent="0">
              <a:buNone/>
            </a:pPr>
            <a:r>
              <a:rPr lang="en-US" sz="2000" dirty="0">
                <a:latin typeface="Times New Roman" panose="02020603050405020304" pitchFamily="18" charset="0"/>
                <a:cs typeface="Times New Roman" panose="02020603050405020304" pitchFamily="18" charset="0"/>
              </a:rPr>
              <a:t>MTH 250	Further Sequences and Mathematical Modeling</a:t>
            </a:r>
          </a:p>
          <a:p>
            <a:endParaRPr lang="en-US"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8931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538927" y="1245931"/>
            <a:ext cx="3425780" cy="3543459"/>
          </a:xfrm>
          <a:prstGeom prst="rect">
            <a:avLst/>
          </a:prstGeom>
        </p:spPr>
      </p:pic>
      <p:sp>
        <p:nvSpPr>
          <p:cNvPr id="3" name="Content Placeholder 2"/>
          <p:cNvSpPr>
            <a:spLocks noGrp="1"/>
          </p:cNvSpPr>
          <p:nvPr>
            <p:ph idx="1"/>
          </p:nvPr>
        </p:nvSpPr>
        <p:spPr>
          <a:xfrm>
            <a:off x="768626" y="278296"/>
            <a:ext cx="10585173" cy="6281529"/>
          </a:xfrm>
        </p:spPr>
        <p:txBody>
          <a:bodyPr>
            <a:normAutofit lnSpcReduction="10000"/>
          </a:bodyPr>
          <a:lstStyle/>
          <a:p>
            <a:pPr marL="0" indent="0" algn="ctr">
              <a:buNone/>
            </a:pPr>
            <a:r>
              <a:rPr lang="en-US" sz="4000" dirty="0">
                <a:solidFill>
                  <a:srgbClr val="002060"/>
                </a:solidFill>
                <a:latin typeface="Engravers MT" panose="02090707080505020304" pitchFamily="18" charset="0"/>
              </a:rPr>
              <a:t>Professional Core</a:t>
            </a:r>
          </a:p>
          <a:p>
            <a:r>
              <a:rPr lang="en-US" sz="3200" b="1" i="1" dirty="0">
                <a:solidFill>
                  <a:srgbClr val="FF0000"/>
                </a:solidFill>
                <a:latin typeface="Times New Roman" panose="02020603050405020304" pitchFamily="18" charset="0"/>
                <a:cs typeface="Times New Roman" panose="02020603050405020304" pitchFamily="18" charset="0"/>
              </a:rPr>
              <a:t>Environmental Science</a:t>
            </a:r>
          </a:p>
          <a:p>
            <a:pPr marL="914400" lvl="2" indent="0">
              <a:buNone/>
            </a:pPr>
            <a:r>
              <a:rPr lang="en-US" sz="2400" dirty="0">
                <a:latin typeface="Times New Roman" panose="02020603050405020304" pitchFamily="18" charset="0"/>
                <a:cs typeface="Times New Roman" panose="02020603050405020304" pitchFamily="18" charset="0"/>
              </a:rPr>
              <a:t>BIO 131 	Cellular Biology</a:t>
            </a:r>
          </a:p>
          <a:p>
            <a:pPr marL="914400" lvl="2" indent="0">
              <a:buNone/>
            </a:pPr>
            <a:r>
              <a:rPr lang="en-US" sz="2400" dirty="0">
                <a:latin typeface="Times New Roman" panose="02020603050405020304" pitchFamily="18" charset="0"/>
                <a:cs typeface="Times New Roman" panose="02020603050405020304" pitchFamily="18" charset="0"/>
              </a:rPr>
              <a:t>BIO 131L	Cellular Biology LAB</a:t>
            </a:r>
          </a:p>
          <a:p>
            <a:pPr marL="914400" lvl="2" indent="0">
              <a:buNone/>
            </a:pPr>
            <a:r>
              <a:rPr lang="en-US" sz="2400" dirty="0">
                <a:latin typeface="Times New Roman" panose="02020603050405020304" pitchFamily="18" charset="0"/>
                <a:cs typeface="Times New Roman" panose="02020603050405020304" pitchFamily="18" charset="0"/>
              </a:rPr>
              <a:t>BIO 231	Evolution and Biodiversity </a:t>
            </a:r>
          </a:p>
          <a:p>
            <a:pPr marL="914400" lvl="2" indent="0">
              <a:buNone/>
            </a:pPr>
            <a:r>
              <a:rPr lang="en-US" sz="2400" dirty="0">
                <a:latin typeface="Times New Roman" panose="02020603050405020304" pitchFamily="18" charset="0"/>
                <a:cs typeface="Times New Roman" panose="02020603050405020304" pitchFamily="18" charset="0"/>
              </a:rPr>
              <a:t>BIO 231L	Evolution and Biodiversity LAB</a:t>
            </a:r>
          </a:p>
          <a:p>
            <a:pPr marL="914400" lvl="2" indent="0">
              <a:buNone/>
            </a:pPr>
            <a:r>
              <a:rPr lang="en-US" sz="2400" dirty="0">
                <a:latin typeface="Times New Roman" panose="02020603050405020304" pitchFamily="18" charset="0"/>
                <a:cs typeface="Times New Roman" panose="02020603050405020304" pitchFamily="18" charset="0"/>
              </a:rPr>
              <a:t>CHE 129	Principles of Chemistry II</a:t>
            </a:r>
          </a:p>
          <a:p>
            <a:pPr marL="914400" lvl="2" indent="0">
              <a:buNone/>
            </a:pPr>
            <a:r>
              <a:rPr lang="en-US" sz="2400" dirty="0">
                <a:latin typeface="Times New Roman" panose="02020603050405020304" pitchFamily="18" charset="0"/>
                <a:cs typeface="Times New Roman" panose="02020603050405020304" pitchFamily="18" charset="0"/>
              </a:rPr>
              <a:t>CHE 129L	Principles of Chemistry II LAB</a:t>
            </a:r>
          </a:p>
          <a:p>
            <a:pPr marL="914400" lvl="2" indent="0">
              <a:buNone/>
            </a:pPr>
            <a:r>
              <a:rPr lang="en-US" sz="2400" dirty="0">
                <a:latin typeface="Times New Roman" panose="02020603050405020304" pitchFamily="18" charset="0"/>
                <a:cs typeface="Times New Roman" panose="02020603050405020304" pitchFamily="18" charset="0"/>
              </a:rPr>
              <a:t>ENS 120	Fundamental Ecological Principles with Field Work</a:t>
            </a:r>
          </a:p>
          <a:p>
            <a:pPr marL="914400" lvl="2" indent="0">
              <a:buNone/>
            </a:pPr>
            <a:r>
              <a:rPr lang="en-US" sz="2400" dirty="0">
                <a:latin typeface="Times New Roman" panose="02020603050405020304" pitchFamily="18" charset="0"/>
                <a:cs typeface="Times New Roman" panose="02020603050405020304" pitchFamily="18" charset="0"/>
              </a:rPr>
              <a:t>ENS 121	Environment and Society</a:t>
            </a:r>
          </a:p>
          <a:p>
            <a:pPr marL="914400" lvl="2" indent="0">
              <a:buNone/>
            </a:pPr>
            <a:r>
              <a:rPr lang="en-US" sz="2400" dirty="0">
                <a:latin typeface="Times New Roman" panose="02020603050405020304" pitchFamily="18" charset="0"/>
                <a:cs typeface="Times New Roman" panose="02020603050405020304" pitchFamily="18" charset="0"/>
              </a:rPr>
              <a:t>ENS 122	Geography of Environmental Systems </a:t>
            </a:r>
          </a:p>
          <a:p>
            <a:pPr marL="914400" lvl="2" indent="0">
              <a:buNone/>
            </a:pPr>
            <a:r>
              <a:rPr lang="en-US" sz="2400" dirty="0">
                <a:latin typeface="Times New Roman" panose="02020603050405020304" pitchFamily="18" charset="0"/>
                <a:cs typeface="Times New Roman" panose="02020603050405020304" pitchFamily="18" charset="0"/>
              </a:rPr>
              <a:t>ENS 212	Sustainable Agriculture/ Agro-forestry </a:t>
            </a:r>
          </a:p>
          <a:p>
            <a:pPr marL="914400" lvl="2" indent="0">
              <a:buNone/>
            </a:pPr>
            <a:r>
              <a:rPr lang="en-US" sz="2400" dirty="0">
                <a:latin typeface="Times New Roman" panose="02020603050405020304" pitchFamily="18" charset="0"/>
                <a:cs typeface="Times New Roman" panose="02020603050405020304" pitchFamily="18" charset="0"/>
              </a:rPr>
              <a:t>ENS 216	Environmental Chemistry and Monitoring </a:t>
            </a:r>
          </a:p>
          <a:p>
            <a:pPr marL="914400" lvl="2" indent="0">
              <a:buNone/>
            </a:pPr>
            <a:r>
              <a:rPr lang="en-US" sz="2400" dirty="0">
                <a:latin typeface="Times New Roman" panose="02020603050405020304" pitchFamily="18" charset="0"/>
                <a:cs typeface="Times New Roman" panose="02020603050405020304" pitchFamily="18" charset="0"/>
              </a:rPr>
              <a:t>ENS 217	Marine and Fish Ecology</a:t>
            </a:r>
          </a:p>
          <a:p>
            <a:pPr marL="914400" lvl="2" indent="0">
              <a:buNone/>
            </a:pPr>
            <a:r>
              <a:rPr lang="en-US" sz="2400" dirty="0">
                <a:latin typeface="Times New Roman" panose="02020603050405020304" pitchFamily="18" charset="0"/>
                <a:cs typeface="Times New Roman" panose="02020603050405020304" pitchFamily="18" charset="0"/>
              </a:rPr>
              <a:t>ENS 221 	Tropical Ecology Research</a:t>
            </a:r>
          </a:p>
          <a:p>
            <a:pPr marL="914400" lvl="2" indent="0">
              <a:buNone/>
            </a:pPr>
            <a:r>
              <a:rPr lang="en-US" sz="2400" dirty="0">
                <a:latin typeface="Times New Roman" panose="02020603050405020304" pitchFamily="18" charset="0"/>
                <a:cs typeface="Times New Roman" panose="02020603050405020304" pitchFamily="18" charset="0"/>
              </a:rPr>
              <a:t>ENS 241	Internship in Environmental Science </a:t>
            </a:r>
          </a:p>
          <a:p>
            <a:pPr marL="914400" lvl="2" indent="0">
              <a:buNone/>
            </a:pPr>
            <a:endParaRPr lang="en-US" dirty="0"/>
          </a:p>
          <a:p>
            <a:pPr marL="914400" lvl="2" indent="0">
              <a:buNone/>
            </a:pPr>
            <a:endParaRPr lang="en-US" dirty="0"/>
          </a:p>
        </p:txBody>
      </p:sp>
    </p:spTree>
    <p:extLst>
      <p:ext uri="{BB962C8B-B14F-4D97-AF65-F5344CB8AC3E}">
        <p14:creationId xmlns:p14="http://schemas.microsoft.com/office/powerpoint/2010/main" val="1123391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D663-3ECD-4549-BE66-ACF02D67367B}"/>
              </a:ext>
            </a:extLst>
          </p:cNvPr>
          <p:cNvSpPr>
            <a:spLocks noGrp="1"/>
          </p:cNvSpPr>
          <p:nvPr>
            <p:ph type="title"/>
          </p:nvPr>
        </p:nvSpPr>
        <p:spPr>
          <a:xfrm>
            <a:off x="838200" y="179595"/>
            <a:ext cx="10515600" cy="1325563"/>
          </a:xfrm>
        </p:spPr>
        <p:txBody>
          <a:bodyPr>
            <a:normAutofit/>
          </a:bodyPr>
          <a:lstStyle/>
          <a:p>
            <a:pPr algn="ctr"/>
            <a:r>
              <a:rPr lang="en-US" sz="4000" dirty="0">
                <a:solidFill>
                  <a:srgbClr val="002060"/>
                </a:solidFill>
                <a:latin typeface="Engravers MT" panose="02090707080505020304" pitchFamily="18" charset="0"/>
              </a:rPr>
              <a:t>Professional Core</a:t>
            </a:r>
            <a:br>
              <a:rPr lang="en-US" sz="4000" dirty="0">
                <a:solidFill>
                  <a:srgbClr val="002060"/>
                </a:solidFill>
                <a:latin typeface="Britannic Bold" panose="020B0903060703020204" pitchFamily="34" charset="0"/>
              </a:rPr>
            </a:br>
            <a:endParaRPr lang="en-US" sz="4000" dirty="0"/>
          </a:p>
        </p:txBody>
      </p:sp>
      <p:sp>
        <p:nvSpPr>
          <p:cNvPr id="3" name="Content Placeholder 2">
            <a:extLst>
              <a:ext uri="{FF2B5EF4-FFF2-40B4-BE49-F238E27FC236}">
                <a16:creationId xmlns:a16="http://schemas.microsoft.com/office/drawing/2014/main" id="{2C4AB373-C6C0-4C4A-B24C-CC82DCB2298D}"/>
              </a:ext>
            </a:extLst>
          </p:cNvPr>
          <p:cNvSpPr>
            <a:spLocks noGrp="1"/>
          </p:cNvSpPr>
          <p:nvPr>
            <p:ph idx="1"/>
          </p:nvPr>
        </p:nvSpPr>
        <p:spPr>
          <a:xfrm>
            <a:off x="455881" y="984738"/>
            <a:ext cx="10515600" cy="5657146"/>
          </a:xfrm>
        </p:spPr>
        <p:txBody>
          <a:bodyPr>
            <a:normAutofit fontScale="70000" lnSpcReduction="20000"/>
          </a:bodyPr>
          <a:lstStyle/>
          <a:p>
            <a:r>
              <a:rPr lang="en-US" sz="4200" b="1" i="1" dirty="0">
                <a:solidFill>
                  <a:srgbClr val="FF0000"/>
                </a:solidFill>
                <a:latin typeface="Times New Roman" panose="02020603050405020304" pitchFamily="18" charset="0"/>
                <a:cs typeface="Times New Roman" panose="02020603050405020304" pitchFamily="18" charset="0"/>
              </a:rPr>
              <a:t>Physics</a:t>
            </a:r>
          </a:p>
          <a:p>
            <a:pPr lvl="2"/>
            <a:r>
              <a:rPr lang="en-US" sz="2400" dirty="0">
                <a:latin typeface="Times New Roman" panose="02020603050405020304" pitchFamily="18" charset="0"/>
                <a:cs typeface="Times New Roman" panose="02020603050405020304" pitchFamily="18" charset="0"/>
              </a:rPr>
              <a:t>MTH 115	College Algebra</a:t>
            </a:r>
          </a:p>
          <a:p>
            <a:pPr lvl="2"/>
            <a:r>
              <a:rPr lang="en-US" sz="2400" dirty="0">
                <a:latin typeface="Times New Roman" panose="02020603050405020304" pitchFamily="18" charset="0"/>
                <a:cs typeface="Times New Roman" panose="02020603050405020304" pitchFamily="18" charset="0"/>
              </a:rPr>
              <a:t>MTH119        	Trigonometry</a:t>
            </a:r>
          </a:p>
          <a:p>
            <a:pPr lvl="2"/>
            <a:r>
              <a:rPr lang="en-US" sz="2400" dirty="0">
                <a:latin typeface="Times New Roman" panose="02020603050405020304" pitchFamily="18" charset="0"/>
                <a:cs typeface="Times New Roman" panose="02020603050405020304" pitchFamily="18" charset="0"/>
              </a:rPr>
              <a:t>MTH140           	</a:t>
            </a:r>
            <a:r>
              <a:rPr lang="en-US" sz="2400" dirty="0" err="1">
                <a:latin typeface="Times New Roman" panose="02020603050405020304" pitchFamily="18" charset="0"/>
                <a:cs typeface="Times New Roman" panose="02020603050405020304" pitchFamily="18" charset="0"/>
              </a:rPr>
              <a:t>AnalyticGeometry</a:t>
            </a:r>
            <a:endParaRPr lang="en-US" sz="2400" dirty="0">
              <a:latin typeface="Times New Roman" panose="02020603050405020304" pitchFamily="18" charset="0"/>
              <a:cs typeface="Times New Roman" panose="02020603050405020304" pitchFamily="18" charset="0"/>
            </a:endParaRPr>
          </a:p>
          <a:p>
            <a:pPr lvl="2"/>
            <a:r>
              <a:rPr lang="en-US" sz="2400" dirty="0">
                <a:latin typeface="Times New Roman" panose="02020603050405020304" pitchFamily="18" charset="0"/>
                <a:cs typeface="Times New Roman" panose="02020603050405020304" pitchFamily="18" charset="0"/>
              </a:rPr>
              <a:t>MTH145           	Calculus I </a:t>
            </a:r>
          </a:p>
          <a:p>
            <a:pPr lvl="2"/>
            <a:r>
              <a:rPr lang="en-US" sz="2400" dirty="0">
                <a:latin typeface="Times New Roman" panose="02020603050405020304" pitchFamily="18" charset="0"/>
                <a:cs typeface="Times New Roman" panose="02020603050405020304" pitchFamily="18" charset="0"/>
              </a:rPr>
              <a:t>MTH236          	</a:t>
            </a:r>
            <a:r>
              <a:rPr lang="en-US" sz="2400" dirty="0" err="1">
                <a:latin typeface="Times New Roman" panose="02020603050405020304" pitchFamily="18" charset="0"/>
                <a:cs typeface="Times New Roman" panose="02020603050405020304" pitchFamily="18" charset="0"/>
              </a:rPr>
              <a:t>CalculusII</a:t>
            </a:r>
            <a:endParaRPr lang="en-US" sz="2400" dirty="0">
              <a:latin typeface="Times New Roman" panose="02020603050405020304" pitchFamily="18" charset="0"/>
              <a:cs typeface="Times New Roman" panose="02020603050405020304" pitchFamily="18" charset="0"/>
            </a:endParaRPr>
          </a:p>
          <a:p>
            <a:pPr lvl="2"/>
            <a:r>
              <a:rPr lang="en-US" sz="2400" dirty="0">
                <a:latin typeface="Times New Roman" panose="02020603050405020304" pitchFamily="18" charset="0"/>
                <a:cs typeface="Times New Roman" panose="02020603050405020304" pitchFamily="18" charset="0"/>
              </a:rPr>
              <a:t>MTH245           	Probability and Statistics</a:t>
            </a:r>
          </a:p>
          <a:p>
            <a:pPr lvl="2"/>
            <a:r>
              <a:rPr lang="en-US" sz="2400" dirty="0">
                <a:latin typeface="Times New Roman" panose="02020603050405020304" pitchFamily="18" charset="0"/>
                <a:cs typeface="Times New Roman" panose="02020603050405020304" pitchFamily="18" charset="0"/>
              </a:rPr>
              <a:t>MTH250           	Further Sequences and Mathematical Modeling</a:t>
            </a:r>
          </a:p>
          <a:p>
            <a:pPr lvl="2"/>
            <a:r>
              <a:rPr lang="en-US" sz="2400" dirty="0">
                <a:latin typeface="Times New Roman" panose="02020603050405020304" pitchFamily="18" charset="0"/>
                <a:cs typeface="Times New Roman" panose="02020603050405020304" pitchFamily="18" charset="0"/>
              </a:rPr>
              <a:t>PHY 116           	Classical Mechanics for Scientists and Engineers</a:t>
            </a:r>
          </a:p>
          <a:p>
            <a:pPr lvl="2"/>
            <a:r>
              <a:rPr lang="en-US" sz="2400" dirty="0">
                <a:latin typeface="Times New Roman" panose="02020603050405020304" pitchFamily="18" charset="0"/>
                <a:cs typeface="Times New Roman" panose="02020603050405020304" pitchFamily="18" charset="0"/>
              </a:rPr>
              <a:t>PHY 116L         	Classical Mechanics for Scientists and Engineers LAB</a:t>
            </a:r>
          </a:p>
          <a:p>
            <a:pPr lvl="2"/>
            <a:r>
              <a:rPr lang="en-US" sz="2400" dirty="0">
                <a:latin typeface="Times New Roman" panose="02020603050405020304" pitchFamily="18" charset="0"/>
                <a:cs typeface="Times New Roman" panose="02020603050405020304" pitchFamily="18" charset="0"/>
              </a:rPr>
              <a:t>PHY 116R        	Classical Mechanics for Scientists and Engineers Recitation</a:t>
            </a:r>
          </a:p>
          <a:p>
            <a:pPr lvl="2"/>
            <a:r>
              <a:rPr lang="en-US" sz="2400" dirty="0">
                <a:latin typeface="Times New Roman" panose="02020603050405020304" pitchFamily="18" charset="0"/>
                <a:cs typeface="Times New Roman" panose="02020603050405020304" pitchFamily="18" charset="0"/>
              </a:rPr>
              <a:t>PHY 120          	Introduction to Fluids, Materials and Thermodynamics</a:t>
            </a:r>
          </a:p>
          <a:p>
            <a:pPr lvl="2"/>
            <a:r>
              <a:rPr lang="en-US" sz="2400" dirty="0">
                <a:latin typeface="Times New Roman" panose="02020603050405020304" pitchFamily="18" charset="0"/>
                <a:cs typeface="Times New Roman" panose="02020603050405020304" pitchFamily="18" charset="0"/>
              </a:rPr>
              <a:t>PHY 130           	Introduction to Analog and Digital Electronics</a:t>
            </a:r>
          </a:p>
          <a:p>
            <a:pPr lvl="2"/>
            <a:r>
              <a:rPr lang="en-US" sz="2400" dirty="0">
                <a:latin typeface="Times New Roman" panose="02020603050405020304" pitchFamily="18" charset="0"/>
                <a:cs typeface="Times New Roman" panose="02020603050405020304" pitchFamily="18" charset="0"/>
              </a:rPr>
              <a:t>PHY 130L         	Introduction to Analog and Digital Electronics LAB</a:t>
            </a:r>
          </a:p>
          <a:p>
            <a:pPr lvl="2"/>
            <a:r>
              <a:rPr lang="en-US" sz="2400" dirty="0">
                <a:latin typeface="Times New Roman" panose="02020603050405020304" pitchFamily="18" charset="0"/>
                <a:cs typeface="Times New Roman" panose="02020603050405020304" pitchFamily="18" charset="0"/>
              </a:rPr>
              <a:t> PHY205           	Thermodynamics, Fluid Dynamics and </a:t>
            </a:r>
            <a:r>
              <a:rPr lang="en-US" sz="2400" dirty="0" err="1">
                <a:latin typeface="Times New Roman" panose="02020603050405020304" pitchFamily="18" charset="0"/>
                <a:cs typeface="Times New Roman" panose="02020603050405020304" pitchFamily="18" charset="0"/>
              </a:rPr>
              <a:t>MaterialsPhysics</a:t>
            </a:r>
            <a:r>
              <a:rPr lang="en-US" sz="2400" dirty="0">
                <a:latin typeface="Times New Roman" panose="02020603050405020304" pitchFamily="18" charset="0"/>
                <a:cs typeface="Times New Roman" panose="02020603050405020304" pitchFamily="18" charset="0"/>
              </a:rPr>
              <a:t> </a:t>
            </a:r>
          </a:p>
          <a:p>
            <a:pPr lvl="2"/>
            <a:r>
              <a:rPr lang="en-US" sz="2400" dirty="0">
                <a:latin typeface="Times New Roman" panose="02020603050405020304" pitchFamily="18" charset="0"/>
                <a:cs typeface="Times New Roman" panose="02020603050405020304" pitchFamily="18" charset="0"/>
              </a:rPr>
              <a:t>PHY216           	</a:t>
            </a:r>
            <a:r>
              <a:rPr lang="en-US" sz="2400" dirty="0" err="1">
                <a:latin typeface="Times New Roman" panose="02020603050405020304" pitchFamily="18" charset="0"/>
                <a:cs typeface="Times New Roman" panose="02020603050405020304" pitchFamily="18" charset="0"/>
              </a:rPr>
              <a:t>Light,Waves</a:t>
            </a:r>
            <a:r>
              <a:rPr lang="en-US" sz="2400" dirty="0">
                <a:latin typeface="Times New Roman" panose="02020603050405020304" pitchFamily="18" charset="0"/>
                <a:cs typeface="Times New Roman" panose="02020603050405020304" pitchFamily="18" charset="0"/>
              </a:rPr>
              <a:t> and Oscillations</a:t>
            </a:r>
          </a:p>
          <a:p>
            <a:pPr lvl="2"/>
            <a:r>
              <a:rPr lang="en-US" sz="2400" dirty="0">
                <a:latin typeface="Times New Roman" panose="02020603050405020304" pitchFamily="18" charset="0"/>
                <a:cs typeface="Times New Roman" panose="02020603050405020304" pitchFamily="18" charset="0"/>
              </a:rPr>
              <a:t>PHY 216L         	</a:t>
            </a:r>
            <a:r>
              <a:rPr lang="en-US" sz="2400" dirty="0" err="1">
                <a:latin typeface="Times New Roman" panose="02020603050405020304" pitchFamily="18" charset="0"/>
                <a:cs typeface="Times New Roman" panose="02020603050405020304" pitchFamily="18" charset="0"/>
              </a:rPr>
              <a:t>Light,WavesandOscillations</a:t>
            </a:r>
            <a:r>
              <a:rPr lang="en-US" sz="2400" dirty="0">
                <a:latin typeface="Times New Roman" panose="02020603050405020304" pitchFamily="18" charset="0"/>
                <a:cs typeface="Times New Roman" panose="02020603050405020304" pitchFamily="18" charset="0"/>
              </a:rPr>
              <a:t> LAB </a:t>
            </a:r>
          </a:p>
          <a:p>
            <a:pPr lvl="2"/>
            <a:r>
              <a:rPr lang="en-US" sz="2400" dirty="0">
                <a:latin typeface="Times New Roman" panose="02020603050405020304" pitchFamily="18" charset="0"/>
                <a:cs typeface="Times New Roman" panose="02020603050405020304" pitchFamily="18" charset="0"/>
              </a:rPr>
              <a:t>PHY226        	Electromagnetism</a:t>
            </a:r>
          </a:p>
          <a:p>
            <a:pPr lvl="2"/>
            <a:r>
              <a:rPr lang="en-US" sz="2400" dirty="0">
                <a:latin typeface="Times New Roman" panose="02020603050405020304" pitchFamily="18" charset="0"/>
                <a:cs typeface="Times New Roman" panose="02020603050405020304" pitchFamily="18" charset="0"/>
              </a:rPr>
              <a:t>PHY 226L         	Electromagnetism LAB</a:t>
            </a:r>
          </a:p>
          <a:p>
            <a:pPr lvl="2"/>
            <a:r>
              <a:rPr lang="en-US" sz="2400" dirty="0">
                <a:latin typeface="Times New Roman" panose="02020603050405020304" pitchFamily="18" charset="0"/>
                <a:cs typeface="Times New Roman" panose="02020603050405020304" pitchFamily="18" charset="0"/>
              </a:rPr>
              <a:t>PHY236           	</a:t>
            </a:r>
            <a:r>
              <a:rPr lang="en-US" sz="2400" dirty="0" err="1">
                <a:latin typeface="Times New Roman" panose="02020603050405020304" pitchFamily="18" charset="0"/>
                <a:cs typeface="Times New Roman" panose="02020603050405020304" pitchFamily="18" charset="0"/>
              </a:rPr>
              <a:t>ModernPhysics</a:t>
            </a:r>
            <a:endParaRPr lang="en-US" sz="2400" dirty="0">
              <a:latin typeface="Times New Roman" panose="02020603050405020304" pitchFamily="18" charset="0"/>
              <a:cs typeface="Times New Roman" panose="02020603050405020304" pitchFamily="18" charset="0"/>
            </a:endParaRPr>
          </a:p>
          <a:p>
            <a:pPr lvl="2"/>
            <a:r>
              <a:rPr lang="en-US" sz="2400" dirty="0">
                <a:latin typeface="Times New Roman" panose="02020603050405020304" pitchFamily="18" charset="0"/>
                <a:cs typeface="Times New Roman" panose="02020603050405020304" pitchFamily="18" charset="0"/>
              </a:rPr>
              <a:t>PHY 236L         	</a:t>
            </a:r>
            <a:r>
              <a:rPr lang="en-US" sz="2400" dirty="0" err="1">
                <a:latin typeface="Times New Roman" panose="02020603050405020304" pitchFamily="18" charset="0"/>
                <a:cs typeface="Times New Roman" panose="02020603050405020304" pitchFamily="18" charset="0"/>
              </a:rPr>
              <a:t>ModernPhysics</a:t>
            </a:r>
            <a:r>
              <a:rPr lang="en-US" sz="2400" dirty="0">
                <a:latin typeface="Times New Roman" panose="02020603050405020304" pitchFamily="18" charset="0"/>
                <a:cs typeface="Times New Roman" panose="02020603050405020304" pitchFamily="18" charset="0"/>
              </a:rPr>
              <a:t>  LAB</a:t>
            </a:r>
          </a:p>
          <a:p>
            <a:r>
              <a:rPr lang="en-US" sz="800" dirty="0"/>
              <a:t> </a:t>
            </a:r>
            <a:endParaRPr lang="en-US" sz="3600" dirty="0"/>
          </a:p>
          <a:p>
            <a:endParaRPr lang="en-US" dirty="0"/>
          </a:p>
        </p:txBody>
      </p:sp>
      <p:pic>
        <p:nvPicPr>
          <p:cNvPr id="4" name="Picture 3">
            <a:extLst>
              <a:ext uri="{FF2B5EF4-FFF2-40B4-BE49-F238E27FC236}">
                <a16:creationId xmlns:a16="http://schemas.microsoft.com/office/drawing/2014/main" id="{51445768-7391-412B-97FA-92411B546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0587" y="1657329"/>
            <a:ext cx="4413160" cy="5054957"/>
          </a:xfrm>
          <a:prstGeom prst="rect">
            <a:avLst/>
          </a:prstGeom>
        </p:spPr>
      </p:pic>
      <p:pic>
        <p:nvPicPr>
          <p:cNvPr id="5" name="Picture 4">
            <a:extLst>
              <a:ext uri="{FF2B5EF4-FFF2-40B4-BE49-F238E27FC236}">
                <a16:creationId xmlns:a16="http://schemas.microsoft.com/office/drawing/2014/main" id="{A9EF96E3-E18F-4833-966E-B96485C91D0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rot="550727">
            <a:off x="9947751" y="-136218"/>
            <a:ext cx="2207730" cy="2566761"/>
          </a:xfrm>
          <a:prstGeom prst="rect">
            <a:avLst/>
          </a:prstGeom>
        </p:spPr>
      </p:pic>
    </p:spTree>
    <p:extLst>
      <p:ext uri="{BB962C8B-B14F-4D97-AF65-F5344CB8AC3E}">
        <p14:creationId xmlns:p14="http://schemas.microsoft.com/office/powerpoint/2010/main" val="966104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39C5A-ACAE-449F-B13D-D9FCDD700D9B}"/>
              </a:ext>
            </a:extLst>
          </p:cNvPr>
          <p:cNvSpPr>
            <a:spLocks noGrp="1"/>
          </p:cNvSpPr>
          <p:nvPr>
            <p:ph type="title"/>
          </p:nvPr>
        </p:nvSpPr>
        <p:spPr>
          <a:xfrm>
            <a:off x="838200" y="179594"/>
            <a:ext cx="10515600" cy="1325563"/>
          </a:xfrm>
        </p:spPr>
        <p:txBody>
          <a:bodyPr>
            <a:normAutofit/>
          </a:bodyPr>
          <a:lstStyle/>
          <a:p>
            <a:pPr algn="ctr"/>
            <a:r>
              <a:rPr lang="en-US" sz="4000" dirty="0">
                <a:solidFill>
                  <a:srgbClr val="002060"/>
                </a:solidFill>
                <a:latin typeface="Engravers MT" panose="02090707080505020304" pitchFamily="18" charset="0"/>
              </a:rPr>
              <a:t>Professional Core</a:t>
            </a:r>
            <a:br>
              <a:rPr lang="en-US" sz="4000" dirty="0">
                <a:solidFill>
                  <a:srgbClr val="002060"/>
                </a:solidFill>
                <a:latin typeface="Britannic Bold" panose="020B0903060703020204" pitchFamily="34" charset="0"/>
              </a:rPr>
            </a:br>
            <a:endParaRPr lang="en-US" sz="4000" dirty="0"/>
          </a:p>
        </p:txBody>
      </p:sp>
      <p:sp>
        <p:nvSpPr>
          <p:cNvPr id="8" name="Rectangle 7">
            <a:extLst>
              <a:ext uri="{FF2B5EF4-FFF2-40B4-BE49-F238E27FC236}">
                <a16:creationId xmlns:a16="http://schemas.microsoft.com/office/drawing/2014/main" id="{C62B8325-DEFD-454E-B8A4-5FC0819CE148}"/>
              </a:ext>
            </a:extLst>
          </p:cNvPr>
          <p:cNvSpPr/>
          <p:nvPr/>
        </p:nvSpPr>
        <p:spPr>
          <a:xfrm>
            <a:off x="838200" y="1135825"/>
            <a:ext cx="5230919" cy="646331"/>
          </a:xfrm>
          <a:prstGeom prst="rect">
            <a:avLst/>
          </a:prstGeom>
        </p:spPr>
        <p:txBody>
          <a:bodyPr wrap="none">
            <a:spAutoFit/>
          </a:bodyPr>
          <a:lstStyle/>
          <a:p>
            <a:pPr marL="285750" indent="-285750">
              <a:buFont typeface="Arial" panose="020B0604020202020204" pitchFamily="34" charset="0"/>
              <a:buChar char="•"/>
            </a:pPr>
            <a:r>
              <a:rPr lang="en-US" sz="3600" b="1" i="1" dirty="0">
                <a:solidFill>
                  <a:srgbClr val="FF0000"/>
                </a:solidFill>
                <a:latin typeface="Times New Roman" panose="02020603050405020304" pitchFamily="18" charset="0"/>
                <a:cs typeface="Times New Roman" panose="02020603050405020304" pitchFamily="18" charset="0"/>
              </a:rPr>
              <a:t>Interdisciplinary Science</a:t>
            </a:r>
          </a:p>
        </p:txBody>
      </p:sp>
      <p:pic>
        <p:nvPicPr>
          <p:cNvPr id="3" name="Picture 2">
            <a:extLst>
              <a:ext uri="{FF2B5EF4-FFF2-40B4-BE49-F238E27FC236}">
                <a16:creationId xmlns:a16="http://schemas.microsoft.com/office/drawing/2014/main" id="{B1A0532D-E589-4777-97B1-F0E7B9B89273}"/>
              </a:ext>
            </a:extLst>
          </p:cNvPr>
          <p:cNvPicPr>
            <a:picLocks noChangeAspect="1"/>
          </p:cNvPicPr>
          <p:nvPr/>
        </p:nvPicPr>
        <p:blipFill>
          <a:blip r:embed="rId2"/>
          <a:stretch>
            <a:fillRect/>
          </a:stretch>
        </p:blipFill>
        <p:spPr>
          <a:xfrm>
            <a:off x="1952885" y="1758664"/>
            <a:ext cx="9046419" cy="5099336"/>
          </a:xfrm>
          <a:prstGeom prst="rect">
            <a:avLst/>
          </a:prstGeom>
          <a:ln>
            <a:solidFill>
              <a:schemeClr val="tx1"/>
            </a:solidFill>
          </a:ln>
        </p:spPr>
      </p:pic>
    </p:spTree>
    <p:extLst>
      <p:ext uri="{BB962C8B-B14F-4D97-AF65-F5344CB8AC3E}">
        <p14:creationId xmlns:p14="http://schemas.microsoft.com/office/powerpoint/2010/main" val="2452902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7FA841-4BF4-499D-B6CE-323DD564DC50}"/>
              </a:ext>
            </a:extLst>
          </p:cNvPr>
          <p:cNvPicPr>
            <a:picLocks noChangeAspect="1"/>
          </p:cNvPicPr>
          <p:nvPr/>
        </p:nvPicPr>
        <p:blipFill rotWithShape="1">
          <a:blip r:embed="rId2"/>
          <a:srcRect l="29193" t="45766" r="14731" b="25092"/>
          <a:stretch/>
        </p:blipFill>
        <p:spPr>
          <a:xfrm>
            <a:off x="3019967" y="4178105"/>
            <a:ext cx="9172033" cy="2679895"/>
          </a:xfrm>
          <a:prstGeom prst="rect">
            <a:avLst/>
          </a:prstGeom>
        </p:spPr>
      </p:pic>
      <p:pic>
        <p:nvPicPr>
          <p:cNvPr id="7" name="Picture 6">
            <a:extLst>
              <a:ext uri="{FF2B5EF4-FFF2-40B4-BE49-F238E27FC236}">
                <a16:creationId xmlns:a16="http://schemas.microsoft.com/office/drawing/2014/main" id="{BFDF5DA2-C51D-48AC-9312-A0AF9CCA7A9C}"/>
              </a:ext>
            </a:extLst>
          </p:cNvPr>
          <p:cNvPicPr>
            <a:picLocks noChangeAspect="1"/>
          </p:cNvPicPr>
          <p:nvPr/>
        </p:nvPicPr>
        <p:blipFill rotWithShape="1">
          <a:blip r:embed="rId3"/>
          <a:srcRect l="14731" t="25014" r="26153" b="27373"/>
          <a:stretch/>
        </p:blipFill>
        <p:spPr>
          <a:xfrm>
            <a:off x="0" y="0"/>
            <a:ext cx="9226649" cy="4178105"/>
          </a:xfrm>
          <a:prstGeom prst="rect">
            <a:avLst/>
          </a:prstGeom>
        </p:spPr>
      </p:pic>
    </p:spTree>
    <p:extLst>
      <p:ext uri="{BB962C8B-B14F-4D97-AF65-F5344CB8AC3E}">
        <p14:creationId xmlns:p14="http://schemas.microsoft.com/office/powerpoint/2010/main" val="168747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Rot="1" noChangeArrowheads="1"/>
          </p:cNvSpPr>
          <p:nvPr>
            <p:ph type="body" idx="1"/>
          </p:nvPr>
        </p:nvSpPr>
        <p:spPr>
          <a:xfrm>
            <a:off x="1676400" y="228601"/>
            <a:ext cx="9455426" cy="5814390"/>
          </a:xfrm>
        </p:spPr>
        <p:txBody>
          <a:bodyPr>
            <a:normAutofit/>
          </a:bodyPr>
          <a:lstStyle/>
          <a:p>
            <a:pPr marL="0" indent="0" algn="ctr">
              <a:buNone/>
              <a:defRPr/>
            </a:pPr>
            <a:endParaRPr lang="en-US" sz="2000" b="1" dirty="0"/>
          </a:p>
          <a:p>
            <a:pPr marL="0" indent="0" algn="ctr">
              <a:buNone/>
              <a:defRPr/>
            </a:pPr>
            <a:r>
              <a:rPr lang="en-US" sz="5400" b="1" i="1" dirty="0">
                <a:solidFill>
                  <a:srgbClr val="FF0000"/>
                </a:solidFill>
                <a:latin typeface="Berlin Sans FB Demi" panose="020E0802020502020306" pitchFamily="34" charset="0"/>
              </a:rPr>
              <a:t>Credit Load Guideline </a:t>
            </a:r>
            <a:endParaRPr lang="en-US" sz="4800" b="1" dirty="0">
              <a:solidFill>
                <a:srgbClr val="FF0000"/>
              </a:solidFill>
              <a:latin typeface="Berlin Sans FB Demi" panose="020E0802020502020306" pitchFamily="34" charset="0"/>
            </a:endParaRPr>
          </a:p>
          <a:p>
            <a:pPr marL="0" indent="0" algn="ctr">
              <a:buNone/>
              <a:defRPr/>
            </a:pPr>
            <a:endParaRPr lang="en-US" sz="2000" b="1" dirty="0"/>
          </a:p>
          <a:p>
            <a:pPr>
              <a:buFont typeface="Wingdings" panose="05000000000000000000" pitchFamily="2" charset="2"/>
              <a:buChar char="Ø"/>
              <a:defRPr/>
            </a:pPr>
            <a:r>
              <a:rPr lang="en-US" sz="3200" b="1" i="1" dirty="0">
                <a:solidFill>
                  <a:srgbClr val="FF0000"/>
                </a:solidFill>
              </a:rPr>
              <a:t>Full time: </a:t>
            </a:r>
            <a:r>
              <a:rPr lang="en-US" sz="3200" b="1" dirty="0"/>
              <a:t> 18 - 20 credits per semester</a:t>
            </a:r>
          </a:p>
          <a:p>
            <a:pPr>
              <a:buFont typeface="Wingdings" panose="05000000000000000000" pitchFamily="2" charset="2"/>
              <a:buChar char="Ø"/>
              <a:defRPr/>
            </a:pPr>
            <a:endParaRPr lang="en-US" sz="3200" b="1" dirty="0"/>
          </a:p>
          <a:p>
            <a:pPr>
              <a:buFont typeface="Wingdings" panose="05000000000000000000" pitchFamily="2" charset="2"/>
              <a:buChar char="Ø"/>
              <a:defRPr/>
            </a:pPr>
            <a:r>
              <a:rPr lang="en-US" sz="3200" b="1" i="1" dirty="0">
                <a:solidFill>
                  <a:srgbClr val="FF0000"/>
                </a:solidFill>
              </a:rPr>
              <a:t>Part time:</a:t>
            </a:r>
            <a:r>
              <a:rPr lang="en-US" sz="3200" b="1" dirty="0"/>
              <a:t>   12 - 14 credits per semester</a:t>
            </a:r>
          </a:p>
          <a:p>
            <a:pPr>
              <a:buFont typeface="Wingdings" panose="05000000000000000000" pitchFamily="2" charset="2"/>
              <a:buChar char="Ø"/>
              <a:defRPr/>
            </a:pPr>
            <a:endParaRPr lang="en-US" sz="3200" b="1" dirty="0"/>
          </a:p>
          <a:p>
            <a:pPr>
              <a:buFont typeface="Wingdings" panose="05000000000000000000" pitchFamily="2" charset="2"/>
              <a:buChar char="Ø"/>
              <a:defRPr/>
            </a:pPr>
            <a:r>
              <a:rPr lang="en-US" sz="3200" b="1" i="1" dirty="0">
                <a:solidFill>
                  <a:srgbClr val="FF0000"/>
                </a:solidFill>
              </a:rPr>
              <a:t>Probation:  </a:t>
            </a:r>
            <a:r>
              <a:rPr lang="en-US" sz="3200" b="1" dirty="0"/>
              <a:t> 12 credits per semester  </a:t>
            </a:r>
          </a:p>
          <a:p>
            <a:pPr>
              <a:defRPr/>
            </a:pPr>
            <a:endParaRPr lang="en-US" sz="2200" dirty="0"/>
          </a:p>
          <a:p>
            <a:pPr eaLnBrk="1" hangingPunct="1">
              <a:lnSpc>
                <a:spcPct val="90000"/>
              </a:lnSpc>
              <a:defRPr/>
            </a:pPr>
            <a:endParaRPr lang="en-US" sz="2200" dirty="0"/>
          </a:p>
          <a:p>
            <a:pPr eaLnBrk="1" hangingPunct="1">
              <a:lnSpc>
                <a:spcPct val="90000"/>
              </a:lnSpc>
              <a:defRPr/>
            </a:pPr>
            <a:endParaRPr lang="en-US" dirty="0"/>
          </a:p>
          <a:p>
            <a:pPr eaLnBrk="1" hangingPunct="1">
              <a:lnSpc>
                <a:spcPct val="90000"/>
              </a:lnSpc>
              <a:defRPr/>
            </a:pPr>
            <a:endParaRPr lang="en-US" dirty="0"/>
          </a:p>
          <a:p>
            <a:pPr eaLnBrk="1" hangingPunct="1">
              <a:lnSpc>
                <a:spcPct val="90000"/>
              </a:lnSpc>
              <a:defRPr/>
            </a:pPr>
            <a:endParaRPr lang="en-US" dirty="0"/>
          </a:p>
        </p:txBody>
      </p:sp>
    </p:spTree>
    <p:extLst>
      <p:ext uri="{BB962C8B-B14F-4D97-AF65-F5344CB8AC3E}">
        <p14:creationId xmlns:p14="http://schemas.microsoft.com/office/powerpoint/2010/main" val="40490127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Rot="1" noChangeArrowheads="1"/>
          </p:cNvSpPr>
          <p:nvPr/>
        </p:nvSpPr>
        <p:spPr bwMode="auto">
          <a:xfrm>
            <a:off x="521512" y="3866322"/>
            <a:ext cx="11551024" cy="278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b="1" dirty="0">
                <a:solidFill>
                  <a:srgbClr val="FF0000"/>
                </a:solidFill>
                <a:effectLst/>
              </a:rPr>
              <a:t>Warning Slip are submitted to the Student &amp; Associate Dean for Student Affairs.</a:t>
            </a:r>
          </a:p>
          <a:p>
            <a:pPr>
              <a:defRPr/>
            </a:pPr>
            <a:endParaRPr lang="en-US" sz="2200" b="1" dirty="0">
              <a:solidFill>
                <a:srgbClr val="FF0000"/>
              </a:solidFill>
              <a:effectLst/>
            </a:endParaRPr>
          </a:p>
          <a:p>
            <a:pPr>
              <a:defRPr/>
            </a:pPr>
            <a:r>
              <a:rPr lang="en-US" sz="2200" b="1" dirty="0">
                <a:solidFill>
                  <a:srgbClr val="FF0000"/>
                </a:solidFill>
                <a:effectLst/>
              </a:rPr>
              <a:t>A student whose absences exceed 12% of all scheduled contact hours will not be permitted to return to class and will be referred immediately by the course instructor, using an “Excessive Absence” form, to the Dean, who may take one of the following actions:</a:t>
            </a:r>
          </a:p>
          <a:p>
            <a:pPr marL="0" indent="0">
              <a:buNone/>
              <a:defRPr/>
            </a:pPr>
            <a:r>
              <a:rPr lang="en-US" sz="2200" b="1" dirty="0">
                <a:solidFill>
                  <a:schemeClr val="bg2">
                    <a:lumMod val="25000"/>
                  </a:schemeClr>
                </a:solidFill>
                <a:effectLst/>
              </a:rPr>
              <a:t>	a) Instruct the student to withdraw from the course</a:t>
            </a:r>
          </a:p>
          <a:p>
            <a:pPr marL="0" indent="0">
              <a:buNone/>
              <a:defRPr/>
            </a:pPr>
            <a:r>
              <a:rPr lang="en-US" sz="2200" b="1" dirty="0">
                <a:solidFill>
                  <a:schemeClr val="bg2">
                    <a:lumMod val="25000"/>
                  </a:schemeClr>
                </a:solidFill>
                <a:effectLst/>
              </a:rPr>
              <a:t>	b) Reinstate the student to the class on conditions </a:t>
            </a:r>
          </a:p>
        </p:txBody>
      </p:sp>
      <p:sp>
        <p:nvSpPr>
          <p:cNvPr id="3" name="Content Placeholder 2">
            <a:extLst>
              <a:ext uri="{FF2B5EF4-FFF2-40B4-BE49-F238E27FC236}">
                <a16:creationId xmlns:a16="http://schemas.microsoft.com/office/drawing/2014/main" id="{F1650E43-61EB-4088-9B21-81027AE5F460}"/>
              </a:ext>
            </a:extLst>
          </p:cNvPr>
          <p:cNvSpPr>
            <a:spLocks noGrp="1"/>
          </p:cNvSpPr>
          <p:nvPr>
            <p:ph idx="1"/>
          </p:nvPr>
        </p:nvSpPr>
        <p:spPr>
          <a:xfrm>
            <a:off x="1103243" y="420894"/>
            <a:ext cx="10515600" cy="732045"/>
          </a:xfrm>
        </p:spPr>
        <p:txBody>
          <a:bodyPr>
            <a:normAutofit/>
          </a:bodyPr>
          <a:lstStyle/>
          <a:p>
            <a:pPr marL="0" indent="0" algn="ctr">
              <a:buNone/>
            </a:pPr>
            <a:r>
              <a:rPr lang="en-US" sz="4000" b="1" dirty="0">
                <a:solidFill>
                  <a:srgbClr val="002060"/>
                </a:solidFill>
                <a:latin typeface="Engravers MT" panose="02090707080505020304" pitchFamily="18" charset="0"/>
              </a:rPr>
              <a:t>ATTENDANCE POLICY</a:t>
            </a:r>
          </a:p>
        </p:txBody>
      </p:sp>
      <p:pic>
        <p:nvPicPr>
          <p:cNvPr id="4" name="Picture 3">
            <a:extLst>
              <a:ext uri="{FF2B5EF4-FFF2-40B4-BE49-F238E27FC236}">
                <a16:creationId xmlns:a16="http://schemas.microsoft.com/office/drawing/2014/main" id="{1F552F46-A401-4BF6-B1A4-81770804F4F5}"/>
              </a:ext>
            </a:extLst>
          </p:cNvPr>
          <p:cNvPicPr>
            <a:picLocks noChangeAspect="1"/>
          </p:cNvPicPr>
          <p:nvPr/>
        </p:nvPicPr>
        <p:blipFill>
          <a:blip r:embed="rId2"/>
          <a:stretch>
            <a:fillRect/>
          </a:stretch>
        </p:blipFill>
        <p:spPr>
          <a:xfrm>
            <a:off x="1351722" y="1150317"/>
            <a:ext cx="9488556" cy="2433706"/>
          </a:xfrm>
          <a:prstGeom prst="rect">
            <a:avLst/>
          </a:prstGeom>
          <a:ln>
            <a:solidFill>
              <a:srgbClr val="C00000"/>
            </a:solidFill>
          </a:ln>
        </p:spPr>
      </p:pic>
    </p:spTree>
    <p:extLst>
      <p:ext uri="{BB962C8B-B14F-4D97-AF65-F5344CB8AC3E}">
        <p14:creationId xmlns:p14="http://schemas.microsoft.com/office/powerpoint/2010/main" val="85814042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874644" y="457201"/>
            <a:ext cx="10416208" cy="629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ClrTx/>
              <a:buFontTx/>
              <a:buNone/>
              <a:defRPr/>
            </a:pPr>
            <a:r>
              <a:rPr lang="en-US" altLang="en-US" sz="3300" b="1" u="sng" dirty="0">
                <a:solidFill>
                  <a:srgbClr val="002060"/>
                </a:solidFill>
                <a:latin typeface="Engravers MT" panose="02090707080505020304" pitchFamily="18" charset="0"/>
              </a:rPr>
              <a:t>ACADEMIC PROBATION</a:t>
            </a:r>
          </a:p>
          <a:p>
            <a:pPr eaLnBrk="0" fontAlgn="base" hangingPunct="0">
              <a:spcBef>
                <a:spcPct val="0"/>
              </a:spcBef>
              <a:spcAft>
                <a:spcPct val="0"/>
              </a:spcAft>
              <a:buClrTx/>
              <a:buFontTx/>
              <a:buNone/>
              <a:defRPr/>
            </a:pPr>
            <a:endParaRPr lang="en-US" altLang="en-US" sz="1600" dirty="0">
              <a:solidFill>
                <a:srgbClr val="FF0000"/>
              </a:solidFill>
            </a:endParaRPr>
          </a:p>
          <a:p>
            <a:pPr eaLnBrk="0" fontAlgn="base" hangingPunct="0">
              <a:spcBef>
                <a:spcPct val="0"/>
              </a:spcBef>
              <a:spcAft>
                <a:spcPct val="0"/>
              </a:spcAft>
              <a:buClrTx/>
              <a:buFontTx/>
              <a:buNone/>
              <a:defRPr/>
            </a:pPr>
            <a:r>
              <a:rPr lang="en-US" altLang="en-US" sz="1800" b="1" i="1" dirty="0">
                <a:solidFill>
                  <a:srgbClr val="FF0000"/>
                </a:solidFill>
              </a:rPr>
              <a:t> </a:t>
            </a:r>
            <a:r>
              <a:rPr lang="en-US" altLang="en-US" sz="2800" b="1" i="1" dirty="0">
                <a:solidFill>
                  <a:srgbClr val="FF0000"/>
                </a:solidFill>
                <a:latin typeface="Bookman Old Style" panose="02050604050505020204" pitchFamily="18" charset="0"/>
              </a:rPr>
              <a:t>A student who is on academic probation means that: </a:t>
            </a:r>
          </a:p>
          <a:p>
            <a:pPr marL="1028700" lvl="1" eaLnBrk="0" fontAlgn="base" hangingPunct="0">
              <a:spcBef>
                <a:spcPct val="0"/>
              </a:spcBef>
              <a:spcAft>
                <a:spcPct val="0"/>
              </a:spcAft>
              <a:buFont typeface="Wingdings" panose="05000000000000000000" pitchFamily="2" charset="2"/>
              <a:buChar char="Ø"/>
              <a:defRPr/>
            </a:pPr>
            <a:r>
              <a:rPr lang="en-US" alt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the student’s cumulative grade point average falls below 2.00;</a:t>
            </a:r>
          </a:p>
          <a:p>
            <a:pPr eaLnBrk="0" fontAlgn="base" hangingPunct="0">
              <a:spcBef>
                <a:spcPct val="0"/>
              </a:spcBef>
              <a:spcAft>
                <a:spcPct val="0"/>
              </a:spcAft>
              <a:buClrTx/>
              <a:buFont typeface="Wingdings" panose="05000000000000000000" pitchFamily="2" charset="2"/>
              <a:buNone/>
              <a:defRPr/>
            </a:pPr>
            <a:endParaRPr lang="en-US" altLang="en-US" sz="1800" b="1" i="1" dirty="0">
              <a:solidFill>
                <a:srgbClr val="FF0000"/>
              </a:solidFill>
            </a:endParaRPr>
          </a:p>
          <a:p>
            <a:pPr eaLnBrk="0" fontAlgn="base" hangingPunct="0">
              <a:spcBef>
                <a:spcPct val="0"/>
              </a:spcBef>
              <a:spcAft>
                <a:spcPct val="0"/>
              </a:spcAft>
              <a:buClrTx/>
              <a:buFontTx/>
              <a:buNone/>
              <a:defRPr/>
            </a:pPr>
            <a:endParaRPr lang="en-US" altLang="en-US" sz="1800" b="1" i="1" dirty="0">
              <a:solidFill>
                <a:srgbClr val="FF0000"/>
              </a:solidFill>
            </a:endParaRPr>
          </a:p>
          <a:p>
            <a:pPr eaLnBrk="0" fontAlgn="base" hangingPunct="0">
              <a:spcBef>
                <a:spcPct val="0"/>
              </a:spcBef>
              <a:spcAft>
                <a:spcPct val="0"/>
              </a:spcAft>
              <a:buClrTx/>
              <a:buFontTx/>
              <a:buNone/>
              <a:defRPr/>
            </a:pPr>
            <a:endParaRPr lang="en-US" altLang="en-US" sz="1800" b="1" i="1" dirty="0">
              <a:solidFill>
                <a:srgbClr val="FF0000"/>
              </a:solidFill>
            </a:endParaRPr>
          </a:p>
          <a:p>
            <a:pPr eaLnBrk="0" fontAlgn="base" hangingPunct="0">
              <a:spcBef>
                <a:spcPct val="0"/>
              </a:spcBef>
              <a:spcAft>
                <a:spcPct val="0"/>
              </a:spcAft>
              <a:buClrTx/>
              <a:buFontTx/>
              <a:buNone/>
              <a:defRPr/>
            </a:pPr>
            <a:r>
              <a:rPr lang="en-US" altLang="en-US" sz="2800" b="1" i="1" dirty="0">
                <a:solidFill>
                  <a:srgbClr val="FF0000"/>
                </a:solidFill>
                <a:latin typeface="Bookman Old Style" panose="02050604050505020204" pitchFamily="18" charset="0"/>
              </a:rPr>
              <a:t>A student who is placed on academic probation will be required to do the following:</a:t>
            </a:r>
          </a:p>
          <a:p>
            <a:pPr marL="1085850" lvl="1" indent="-342900" eaLnBrk="0" fontAlgn="base" hangingPunct="0">
              <a:spcBef>
                <a:spcPct val="0"/>
              </a:spcBef>
              <a:spcAft>
                <a:spcPct val="0"/>
              </a:spcAft>
              <a:buFontTx/>
              <a:buAutoNum type="arabicPeriod"/>
              <a:defRPr/>
            </a:pPr>
            <a:r>
              <a:rPr lang="en-US" alt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Meet with the Dean to discuss conditions for continued enrollment;</a:t>
            </a:r>
          </a:p>
          <a:p>
            <a:pPr marL="1085850" lvl="1" indent="-342900" eaLnBrk="0" fontAlgn="base" hangingPunct="0">
              <a:spcBef>
                <a:spcPct val="0"/>
              </a:spcBef>
              <a:spcAft>
                <a:spcPct val="0"/>
              </a:spcAft>
              <a:buFontTx/>
              <a:buAutoNum type="arabicPeriod"/>
              <a:defRPr/>
            </a:pPr>
            <a:r>
              <a:rPr lang="en-US" alt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Obtain permission from the Dean to add, drop, withdraw, or apply for incomplete grades or leave of absence from school.</a:t>
            </a:r>
          </a:p>
          <a:p>
            <a:pPr marL="1085850" lvl="1" indent="-342900" eaLnBrk="0" fontAlgn="base" hangingPunct="0">
              <a:spcBef>
                <a:spcPct val="0"/>
              </a:spcBef>
              <a:spcAft>
                <a:spcPct val="0"/>
              </a:spcAft>
              <a:buFontTx/>
              <a:buAutoNum type="arabicPeriod"/>
              <a:defRPr/>
            </a:pPr>
            <a:r>
              <a:rPr lang="en-US" alt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Limit the number of credits taken while on probation to twelve (12) for full -time students and six (6) for part-time students; </a:t>
            </a:r>
          </a:p>
          <a:p>
            <a:pPr marL="1085850" lvl="1" indent="-342900" eaLnBrk="0" fontAlgn="base" hangingPunct="0">
              <a:spcBef>
                <a:spcPct val="0"/>
              </a:spcBef>
              <a:spcAft>
                <a:spcPct val="0"/>
              </a:spcAft>
              <a:buFontTx/>
              <a:buAutoNum type="arabicPeriod"/>
              <a:defRPr/>
            </a:pPr>
            <a:r>
              <a:rPr lang="en-US" alt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Participate in the required number of workshops, courses, tutorials, or other academic initiatives aimed at improving study approaches;</a:t>
            </a:r>
          </a:p>
          <a:p>
            <a:pPr marL="1085850" lvl="1" indent="-342900" eaLnBrk="0" fontAlgn="base" hangingPunct="0">
              <a:spcBef>
                <a:spcPct val="0"/>
              </a:spcBef>
              <a:spcAft>
                <a:spcPct val="0"/>
              </a:spcAft>
              <a:buFontTx/>
              <a:buAutoNum type="arabicPeriod"/>
              <a:defRPr/>
            </a:pPr>
            <a:r>
              <a:rPr lang="en-US" altLang="en-US" sz="2400" b="1" i="1" dirty="0">
                <a:solidFill>
                  <a:schemeClr val="tx1">
                    <a:lumMod val="85000"/>
                    <a:lumOff val="15000"/>
                  </a:schemeClr>
                </a:solidFill>
                <a:latin typeface="Times New Roman" panose="02020603050405020304" pitchFamily="18" charset="0"/>
                <a:cs typeface="Times New Roman" panose="02020603050405020304" pitchFamily="18" charset="0"/>
              </a:rPr>
              <a:t>Meet other stipulated requirements at the discretion of the Dean.</a:t>
            </a:r>
          </a:p>
        </p:txBody>
      </p:sp>
    </p:spTree>
    <p:extLst>
      <p:ext uri="{BB962C8B-B14F-4D97-AF65-F5344CB8AC3E}">
        <p14:creationId xmlns:p14="http://schemas.microsoft.com/office/powerpoint/2010/main" val="102897304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3"/>
          <p:cNvSpPr>
            <a:spLocks noGrp="1" noRot="1" noChangeArrowheads="1"/>
          </p:cNvSpPr>
          <p:nvPr>
            <p:ph type="body" idx="1"/>
          </p:nvPr>
        </p:nvSpPr>
        <p:spPr>
          <a:xfrm>
            <a:off x="980661" y="228600"/>
            <a:ext cx="10164417" cy="6477000"/>
          </a:xfrm>
        </p:spPr>
        <p:txBody>
          <a:bodyPr>
            <a:normAutofit/>
          </a:bodyPr>
          <a:lstStyle/>
          <a:p>
            <a:pPr marL="0" indent="0" algn="ctr">
              <a:buNone/>
              <a:defRPr/>
            </a:pPr>
            <a:r>
              <a:rPr lang="en-US" sz="3000" b="1" dirty="0">
                <a:solidFill>
                  <a:srgbClr val="002060"/>
                </a:solidFill>
                <a:latin typeface="Engravers MT" panose="02090707080505020304" pitchFamily="18" charset="0"/>
              </a:rPr>
              <a:t>ELECTRONIC COMMUNICATION POLICY</a:t>
            </a:r>
          </a:p>
          <a:p>
            <a:pPr marL="0" indent="0" algn="ctr">
              <a:buNone/>
              <a:defRPr/>
            </a:pPr>
            <a:endParaRPr lang="en-US" sz="3000" b="1" dirty="0"/>
          </a:p>
          <a:p>
            <a:pPr marL="0" indent="0">
              <a:buNone/>
              <a:defRPr/>
            </a:pPr>
            <a:r>
              <a:rPr lang="en-US" sz="3000" b="1" i="1" u="sng" dirty="0">
                <a:solidFill>
                  <a:srgbClr val="FF0000"/>
                </a:solidFill>
                <a:latin typeface="Bookman Old Style" panose="02050604050505020204" pitchFamily="18" charset="0"/>
              </a:rPr>
              <a:t>Definition of an Electronic Communication</a:t>
            </a:r>
          </a:p>
          <a:p>
            <a:pPr marL="0" indent="0">
              <a:buNone/>
              <a:defRPr/>
            </a:pPr>
            <a:r>
              <a:rPr lang="en-US" sz="2000" b="1" i="1" dirty="0">
                <a:solidFill>
                  <a:schemeClr val="accent2">
                    <a:lumMod val="50000"/>
                  </a:schemeClr>
                </a:solidFill>
              </a:rPr>
              <a:t>Electronic Communication </a:t>
            </a:r>
            <a:r>
              <a:rPr lang="en-US" sz="2000" b="1" dirty="0">
                <a:solidFill>
                  <a:schemeClr val="accent2">
                    <a:lumMod val="50000"/>
                  </a:schemeClr>
                </a:solidFill>
              </a:rPr>
              <a:t>is the passing of information from one individual to another using an electronic communication device. This may take the form, but not limited to, emailing, texting, instant messaging, facetiming, web surfing, and video recording.</a:t>
            </a:r>
          </a:p>
          <a:p>
            <a:pPr marL="0" indent="0">
              <a:buNone/>
              <a:defRPr/>
            </a:pPr>
            <a:endParaRPr lang="en-US" sz="2000" dirty="0"/>
          </a:p>
          <a:p>
            <a:pPr marL="0" indent="0">
              <a:buNone/>
              <a:defRPr/>
            </a:pPr>
            <a:r>
              <a:rPr lang="en-US" sz="3000" b="1" i="1" u="sng" dirty="0">
                <a:solidFill>
                  <a:srgbClr val="FF0000"/>
                </a:solidFill>
                <a:latin typeface="Bookman Old Style" panose="02050604050505020204" pitchFamily="18" charset="0"/>
              </a:rPr>
              <a:t>Use of an Electronic Communication Device</a:t>
            </a:r>
          </a:p>
          <a:p>
            <a:pPr marL="0" indent="0">
              <a:buNone/>
              <a:defRPr/>
            </a:pPr>
            <a:r>
              <a:rPr lang="en-US" sz="2000" b="1" dirty="0">
                <a:solidFill>
                  <a:schemeClr val="accent2">
                    <a:lumMod val="50000"/>
                  </a:schemeClr>
                </a:solidFill>
              </a:rPr>
              <a:t>Use of an Electronic Communication Device implies any activity that requires the student to touch or look at the device, including making and receiving calls, sending text messages, playing games and consulting information displayed or stored in the memory.</a:t>
            </a:r>
          </a:p>
          <a:p>
            <a:pPr marL="0" indent="0">
              <a:buNone/>
              <a:defRPr/>
            </a:pPr>
            <a:endParaRPr lang="en-US" sz="2000" dirty="0"/>
          </a:p>
          <a:p>
            <a:pPr marL="0" indent="0">
              <a:buNone/>
              <a:defRPr/>
            </a:pPr>
            <a:r>
              <a:rPr lang="en-US" sz="3000" b="1" i="1" u="sng" dirty="0">
                <a:solidFill>
                  <a:srgbClr val="FF0000"/>
                </a:solidFill>
                <a:latin typeface="Bookman Old Style" panose="02050604050505020204" pitchFamily="18" charset="0"/>
              </a:rPr>
              <a:t>Electronic Communication Device Use during Class Students </a:t>
            </a:r>
          </a:p>
          <a:p>
            <a:pPr marL="0" indent="0">
              <a:buNone/>
              <a:defRPr/>
            </a:pPr>
            <a:r>
              <a:rPr lang="en-US" sz="2000" b="1" dirty="0">
                <a:solidFill>
                  <a:schemeClr val="accent2">
                    <a:lumMod val="50000"/>
                  </a:schemeClr>
                </a:solidFill>
              </a:rPr>
              <a:t>may not view or use an Electronic Communication Device during a class session unless such use has been authorized by the lecturer for a specific educational activity.</a:t>
            </a:r>
          </a:p>
          <a:p>
            <a:pPr marL="0" indent="0" eaLnBrk="1" hangingPunct="1">
              <a:lnSpc>
                <a:spcPct val="90000"/>
              </a:lnSpc>
              <a:buNone/>
              <a:defRPr/>
            </a:pPr>
            <a:endParaRPr lang="en-US" sz="2000" dirty="0"/>
          </a:p>
        </p:txBody>
      </p:sp>
    </p:spTree>
    <p:extLst>
      <p:ext uri="{BB962C8B-B14F-4D97-AF65-F5344CB8AC3E}">
        <p14:creationId xmlns:p14="http://schemas.microsoft.com/office/powerpoint/2010/main" val="347593999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B4BFCBD-414E-4AD9-84CF-DAAEF8178117}"/>
              </a:ext>
            </a:extLst>
          </p:cNvPr>
          <p:cNvPicPr>
            <a:picLocks noChangeAspect="1"/>
          </p:cNvPicPr>
          <p:nvPr/>
        </p:nvPicPr>
        <p:blipFill rotWithShape="1">
          <a:blip r:embed="rId2"/>
          <a:srcRect l="1936" r="1085" b="-1"/>
          <a:stretch/>
        </p:blipFill>
        <p:spPr>
          <a:xfrm>
            <a:off x="3185442"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Picture 3">
            <a:extLst>
              <a:ext uri="{FF2B5EF4-FFF2-40B4-BE49-F238E27FC236}">
                <a16:creationId xmlns:a16="http://schemas.microsoft.com/office/drawing/2014/main" id="{83E412F5-8970-429C-BCC1-F7594E7F476D}"/>
              </a:ext>
            </a:extLst>
          </p:cNvPr>
          <p:cNvPicPr>
            <a:picLocks noChangeAspect="1"/>
          </p:cNvPicPr>
          <p:nvPr/>
        </p:nvPicPr>
        <p:blipFill rotWithShape="1">
          <a:blip r:embed="rId3"/>
          <a:srcRect t="5714" r="2" b="2"/>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Picture 6">
            <a:extLst>
              <a:ext uri="{FF2B5EF4-FFF2-40B4-BE49-F238E27FC236}">
                <a16:creationId xmlns:a16="http://schemas.microsoft.com/office/drawing/2014/main" id="{D4F028D0-A672-4648-A866-5239EFE1FE6D}"/>
              </a:ext>
            </a:extLst>
          </p:cNvPr>
          <p:cNvPicPr>
            <a:picLocks noChangeAspect="1"/>
          </p:cNvPicPr>
          <p:nvPr/>
        </p:nvPicPr>
        <p:blipFill rotWithShape="1">
          <a:blip r:embed="rId4"/>
          <a:srcRect t="7919" r="2" b="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6" name="Freeform: Shape 15">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F92DB0-C43D-472A-988B-050DDD5FAB88}"/>
              </a:ext>
            </a:extLst>
          </p:cNvPr>
          <p:cNvSpPr>
            <a:spLocks noGrp="1"/>
          </p:cNvSpPr>
          <p:nvPr>
            <p:ph type="title"/>
          </p:nvPr>
        </p:nvSpPr>
        <p:spPr>
          <a:xfrm>
            <a:off x="448056" y="685800"/>
            <a:ext cx="2807208" cy="1325563"/>
          </a:xfrm>
        </p:spPr>
        <p:txBody>
          <a:bodyPr>
            <a:normAutofit/>
          </a:bodyPr>
          <a:lstStyle/>
          <a:p>
            <a:r>
              <a:rPr lang="en-US" dirty="0">
                <a:solidFill>
                  <a:srgbClr val="002060"/>
                </a:solidFill>
                <a:latin typeface="Bodoni MT Black" panose="02070A03080606020203" pitchFamily="18" charset="0"/>
              </a:rPr>
              <a:t>MAJOR EVENTS </a:t>
            </a:r>
          </a:p>
        </p:txBody>
      </p:sp>
      <p:sp>
        <p:nvSpPr>
          <p:cNvPr id="20" name="Rectangle 1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erson standing next to a pile of dirt&#10;&#10;Description automatically generated">
            <a:extLst>
              <a:ext uri="{FF2B5EF4-FFF2-40B4-BE49-F238E27FC236}">
                <a16:creationId xmlns:a16="http://schemas.microsoft.com/office/drawing/2014/main" id="{FFA2B03B-6134-4877-A940-E53F4274CFB9}"/>
              </a:ext>
            </a:extLst>
          </p:cNvPr>
          <p:cNvPicPr>
            <a:picLocks noChangeAspect="1"/>
          </p:cNvPicPr>
          <p:nvPr/>
        </p:nvPicPr>
        <p:blipFill rotWithShape="1">
          <a:blip r:embed="rId5">
            <a:extLst>
              <a:ext uri="{28A0092B-C50C-407E-A947-70E740481C1C}">
                <a14:useLocalDpi xmlns:a14="http://schemas.microsoft.com/office/drawing/2010/main" val="0"/>
              </a:ext>
            </a:extLst>
          </a:blip>
          <a:srcRect t="3720" r="-1" b="1548"/>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graphicFrame>
        <p:nvGraphicFramePr>
          <p:cNvPr id="5" name="Content Placeholder 2">
            <a:extLst>
              <a:ext uri="{FF2B5EF4-FFF2-40B4-BE49-F238E27FC236}">
                <a16:creationId xmlns:a16="http://schemas.microsoft.com/office/drawing/2014/main" id="{D24357A0-71E4-4501-A637-BB35C1F9B3FE}"/>
              </a:ext>
            </a:extLst>
          </p:cNvPr>
          <p:cNvGraphicFramePr>
            <a:graphicFrameLocks noGrp="1"/>
          </p:cNvGraphicFramePr>
          <p:nvPr>
            <p:ph idx="1"/>
            <p:extLst>
              <p:ext uri="{D42A27DB-BD31-4B8C-83A1-F6EECF244321}">
                <p14:modId xmlns:p14="http://schemas.microsoft.com/office/powerpoint/2010/main" val="456284358"/>
              </p:ext>
            </p:extLst>
          </p:nvPr>
        </p:nvGraphicFramePr>
        <p:xfrm>
          <a:off x="404711" y="2028186"/>
          <a:ext cx="3127248" cy="43740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00663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14EDBC-AD5B-4896-8DB2-2865DCB60D00}"/>
              </a:ext>
            </a:extLst>
          </p:cNvPr>
          <p:cNvSpPr txBox="1"/>
          <p:nvPr/>
        </p:nvSpPr>
        <p:spPr>
          <a:xfrm>
            <a:off x="209740" y="132523"/>
            <a:ext cx="11794435" cy="2585323"/>
          </a:xfrm>
          <a:prstGeom prst="rect">
            <a:avLst/>
          </a:prstGeom>
          <a:noFill/>
        </p:spPr>
        <p:txBody>
          <a:bodyPr wrap="square" rtlCol="0">
            <a:spAutoFit/>
          </a:bodyPr>
          <a:lstStyle/>
          <a:p>
            <a:pPr algn="ctr"/>
            <a: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MATH  &amp;  SCIENCE  DEPARTMENT  FACULTY  &amp;  STAFF</a:t>
            </a:r>
            <a:endParaRPr lang="en-US" sz="5400" b="1" dirty="0">
              <a:ln>
                <a:solidFill>
                  <a:schemeClr val="accent4">
                    <a:lumMod val="60000"/>
                    <a:lumOff val="40000"/>
                  </a:schemeClr>
                </a:solidFill>
              </a:ln>
              <a:solidFill>
                <a:schemeClr val="accent2">
                  <a:lumMod val="75000"/>
                </a:schemeClr>
              </a:solidFill>
              <a:latin typeface="Engravers MT" panose="02090707080505020304" pitchFamily="18" charset="0"/>
            </a:endParaRPr>
          </a:p>
          <a:p>
            <a:r>
              <a:rPr lang="en-US" b="1" dirty="0">
                <a:ln>
                  <a:solidFill>
                    <a:schemeClr val="accent4">
                      <a:lumMod val="60000"/>
                      <a:lumOff val="40000"/>
                    </a:schemeClr>
                  </a:solidFill>
                </a:ln>
                <a:solidFill>
                  <a:schemeClr val="accent2">
                    <a:lumMod val="75000"/>
                  </a:schemeClr>
                </a:solidFill>
                <a:latin typeface="Engravers MT" panose="02090707080505020304" pitchFamily="18" charset="0"/>
              </a:rPr>
              <a:t> </a:t>
            </a:r>
            <a:br>
              <a:rPr lang="en-US" b="1" dirty="0">
                <a:ln>
                  <a:solidFill>
                    <a:schemeClr val="accent4">
                      <a:lumMod val="60000"/>
                      <a:lumOff val="40000"/>
                    </a:schemeClr>
                  </a:solidFill>
                </a:ln>
                <a:solidFill>
                  <a:schemeClr val="accent2">
                    <a:lumMod val="75000"/>
                  </a:schemeClr>
                </a:solidFill>
                <a:latin typeface="Engravers MT" panose="02090707080505020304" pitchFamily="18" charset="0"/>
              </a:rPr>
            </a:br>
            <a:br>
              <a:rPr lang="en-US" b="1" dirty="0">
                <a:ln>
                  <a:solidFill>
                    <a:schemeClr val="accent4">
                      <a:lumMod val="60000"/>
                      <a:lumOff val="40000"/>
                    </a:schemeClr>
                  </a:solidFill>
                </a:ln>
                <a:solidFill>
                  <a:schemeClr val="accent2">
                    <a:lumMod val="75000"/>
                  </a:schemeClr>
                </a:solidFill>
                <a:latin typeface="Engravers MT" panose="02090707080505020304" pitchFamily="18" charset="0"/>
              </a:rPr>
            </a:br>
            <a:endParaRPr lang="en-US" dirty="0"/>
          </a:p>
        </p:txBody>
      </p:sp>
      <p:pic>
        <p:nvPicPr>
          <p:cNvPr id="6" name="Content Placeholder 8">
            <a:extLst>
              <a:ext uri="{FF2B5EF4-FFF2-40B4-BE49-F238E27FC236}">
                <a16:creationId xmlns:a16="http://schemas.microsoft.com/office/drawing/2014/main" id="{B7451031-DA45-4B85-977F-ECDF7F1F7840}"/>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2075" r="25815"/>
          <a:stretch/>
        </p:blipFill>
        <p:spPr>
          <a:xfrm rot="5400000">
            <a:off x="412721" y="1545783"/>
            <a:ext cx="5109236" cy="5515199"/>
          </a:xfrm>
        </p:spPr>
      </p:pic>
      <p:pic>
        <p:nvPicPr>
          <p:cNvPr id="4" name="Picture 3">
            <a:extLst>
              <a:ext uri="{FF2B5EF4-FFF2-40B4-BE49-F238E27FC236}">
                <a16:creationId xmlns:a16="http://schemas.microsoft.com/office/drawing/2014/main" id="{4F12B6F3-5C90-4400-8DF6-2DDD33925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503" y="2279374"/>
            <a:ext cx="6113672" cy="3438940"/>
          </a:xfrm>
          <a:prstGeom prst="rect">
            <a:avLst/>
          </a:prstGeom>
        </p:spPr>
      </p:pic>
    </p:spTree>
    <p:extLst>
      <p:ext uri="{BB962C8B-B14F-4D97-AF65-F5344CB8AC3E}">
        <p14:creationId xmlns:p14="http://schemas.microsoft.com/office/powerpoint/2010/main" val="69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9C2B-970F-488D-A7F7-88F8988581F3}"/>
              </a:ext>
            </a:extLst>
          </p:cNvPr>
          <p:cNvSpPr>
            <a:spLocks noGrp="1"/>
          </p:cNvSpPr>
          <p:nvPr>
            <p:ph type="title"/>
          </p:nvPr>
        </p:nvSpPr>
        <p:spPr>
          <a:xfrm>
            <a:off x="838200" y="18255"/>
            <a:ext cx="10515600" cy="1325563"/>
          </a:xfrm>
        </p:spPr>
        <p:txBody>
          <a:bodyPr/>
          <a:lstStyle/>
          <a:p>
            <a:pPr algn="ctr"/>
            <a:r>
              <a:rPr lang="en-US" dirty="0">
                <a:solidFill>
                  <a:srgbClr val="002060"/>
                </a:solidFill>
                <a:effectLst>
                  <a:outerShdw blurRad="38100" dist="38100" dir="2700000" algn="tl">
                    <a:srgbClr val="000000">
                      <a:alpha val="43137"/>
                    </a:srgbClr>
                  </a:outerShdw>
                </a:effectLst>
                <a:latin typeface="Engravers MT" panose="02090707080505020304" pitchFamily="18" charset="0"/>
              </a:rPr>
              <a:t>IMPORTANT DATES</a:t>
            </a:r>
          </a:p>
        </p:txBody>
      </p:sp>
      <p:pic>
        <p:nvPicPr>
          <p:cNvPr id="5" name="Picture 4">
            <a:extLst>
              <a:ext uri="{FF2B5EF4-FFF2-40B4-BE49-F238E27FC236}">
                <a16:creationId xmlns:a16="http://schemas.microsoft.com/office/drawing/2014/main" id="{87F572A1-8D70-451B-85F5-B24139241902}"/>
              </a:ext>
            </a:extLst>
          </p:cNvPr>
          <p:cNvPicPr>
            <a:picLocks noChangeAspect="1"/>
          </p:cNvPicPr>
          <p:nvPr/>
        </p:nvPicPr>
        <p:blipFill>
          <a:blip r:embed="rId2"/>
          <a:stretch>
            <a:fillRect/>
          </a:stretch>
        </p:blipFill>
        <p:spPr>
          <a:xfrm>
            <a:off x="715203" y="1545120"/>
            <a:ext cx="10515600" cy="4670150"/>
          </a:xfrm>
          <a:prstGeom prst="rect">
            <a:avLst/>
          </a:prstGeom>
        </p:spPr>
      </p:pic>
      <p:cxnSp>
        <p:nvCxnSpPr>
          <p:cNvPr id="6" name="Straight Connector 5">
            <a:extLst>
              <a:ext uri="{FF2B5EF4-FFF2-40B4-BE49-F238E27FC236}">
                <a16:creationId xmlns:a16="http://schemas.microsoft.com/office/drawing/2014/main" id="{661D34F2-B0DA-4EFE-AEF5-AA78C500F4D9}"/>
              </a:ext>
            </a:extLst>
          </p:cNvPr>
          <p:cNvCxnSpPr>
            <a:cxnSpLocks/>
          </p:cNvCxnSpPr>
          <p:nvPr/>
        </p:nvCxnSpPr>
        <p:spPr>
          <a:xfrm flipH="1">
            <a:off x="8682606" y="2357306"/>
            <a:ext cx="2548197"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A91E48E-6218-4ED9-9CF0-57D94E4710AD}"/>
              </a:ext>
            </a:extLst>
          </p:cNvPr>
          <p:cNvSpPr/>
          <p:nvPr/>
        </p:nvSpPr>
        <p:spPr>
          <a:xfrm>
            <a:off x="7801762" y="1937857"/>
            <a:ext cx="3355596" cy="419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sz="2400" b="0" i="0">
                <a:solidFill>
                  <a:schemeClr val="bg1"/>
                </a:solidFill>
                <a:effectLst/>
                <a:latin typeface="inherit"/>
              </a:rPr>
              <a:t>May 05, </a:t>
            </a:r>
            <a:r>
              <a:rPr lang="en-US" sz="2400" b="0" i="0" dirty="0">
                <a:solidFill>
                  <a:schemeClr val="bg1"/>
                </a:solidFill>
                <a:effectLst/>
                <a:latin typeface="inherit"/>
              </a:rPr>
              <a:t>2022</a:t>
            </a:r>
          </a:p>
        </p:txBody>
      </p:sp>
      <p:cxnSp>
        <p:nvCxnSpPr>
          <p:cNvPr id="9" name="Straight Connector 8">
            <a:extLst>
              <a:ext uri="{FF2B5EF4-FFF2-40B4-BE49-F238E27FC236}">
                <a16:creationId xmlns:a16="http://schemas.microsoft.com/office/drawing/2014/main" id="{F580ED4E-E51B-4A8B-BC3F-85CBF9C353CE}"/>
              </a:ext>
            </a:extLst>
          </p:cNvPr>
          <p:cNvCxnSpPr/>
          <p:nvPr/>
        </p:nvCxnSpPr>
        <p:spPr>
          <a:xfrm>
            <a:off x="8221211" y="2357306"/>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059D9F6-0941-48BD-9A22-C8325CA56AE8}"/>
              </a:ext>
            </a:extLst>
          </p:cNvPr>
          <p:cNvSpPr/>
          <p:nvPr/>
        </p:nvSpPr>
        <p:spPr>
          <a:xfrm>
            <a:off x="7801763" y="2349621"/>
            <a:ext cx="3355595" cy="419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Z" sz="2400" dirty="0">
                <a:latin typeface="inherit"/>
              </a:rPr>
              <a:t>May 12, 2022</a:t>
            </a:r>
          </a:p>
        </p:txBody>
      </p:sp>
      <p:pic>
        <p:nvPicPr>
          <p:cNvPr id="11" name="Picture 10">
            <a:extLst>
              <a:ext uri="{FF2B5EF4-FFF2-40B4-BE49-F238E27FC236}">
                <a16:creationId xmlns:a16="http://schemas.microsoft.com/office/drawing/2014/main" id="{78DB5A03-E76F-4FF4-B034-C08149C4FC0D}"/>
              </a:ext>
            </a:extLst>
          </p:cNvPr>
          <p:cNvPicPr>
            <a:picLocks noChangeAspect="1"/>
          </p:cNvPicPr>
          <p:nvPr/>
        </p:nvPicPr>
        <p:blipFill>
          <a:blip r:embed="rId3"/>
          <a:stretch>
            <a:fillRect/>
          </a:stretch>
        </p:blipFill>
        <p:spPr>
          <a:xfrm>
            <a:off x="7796918" y="2771136"/>
            <a:ext cx="3365284" cy="432854"/>
          </a:xfrm>
          <a:prstGeom prst="rect">
            <a:avLst/>
          </a:prstGeom>
        </p:spPr>
      </p:pic>
      <p:pic>
        <p:nvPicPr>
          <p:cNvPr id="12" name="Picture 11">
            <a:extLst>
              <a:ext uri="{FF2B5EF4-FFF2-40B4-BE49-F238E27FC236}">
                <a16:creationId xmlns:a16="http://schemas.microsoft.com/office/drawing/2014/main" id="{68C31341-4AAC-4483-9F91-76E7679BAD9B}"/>
              </a:ext>
            </a:extLst>
          </p:cNvPr>
          <p:cNvPicPr>
            <a:picLocks noChangeAspect="1"/>
          </p:cNvPicPr>
          <p:nvPr/>
        </p:nvPicPr>
        <p:blipFill>
          <a:blip r:embed="rId3"/>
          <a:stretch>
            <a:fillRect/>
          </a:stretch>
        </p:blipFill>
        <p:spPr>
          <a:xfrm>
            <a:off x="7782383" y="3176903"/>
            <a:ext cx="3365284" cy="432854"/>
          </a:xfrm>
          <a:prstGeom prst="rect">
            <a:avLst/>
          </a:prstGeom>
        </p:spPr>
      </p:pic>
      <p:pic>
        <p:nvPicPr>
          <p:cNvPr id="13" name="Picture 12">
            <a:extLst>
              <a:ext uri="{FF2B5EF4-FFF2-40B4-BE49-F238E27FC236}">
                <a16:creationId xmlns:a16="http://schemas.microsoft.com/office/drawing/2014/main" id="{5974B7F8-2573-4A47-9A16-103CEEACDC1D}"/>
              </a:ext>
            </a:extLst>
          </p:cNvPr>
          <p:cNvPicPr>
            <a:picLocks noChangeAspect="1"/>
          </p:cNvPicPr>
          <p:nvPr/>
        </p:nvPicPr>
        <p:blipFill>
          <a:blip r:embed="rId3"/>
          <a:stretch>
            <a:fillRect/>
          </a:stretch>
        </p:blipFill>
        <p:spPr>
          <a:xfrm>
            <a:off x="7782383" y="3604623"/>
            <a:ext cx="3365284" cy="432854"/>
          </a:xfrm>
          <a:prstGeom prst="rect">
            <a:avLst/>
          </a:prstGeom>
        </p:spPr>
      </p:pic>
      <p:pic>
        <p:nvPicPr>
          <p:cNvPr id="14" name="Picture 13">
            <a:extLst>
              <a:ext uri="{FF2B5EF4-FFF2-40B4-BE49-F238E27FC236}">
                <a16:creationId xmlns:a16="http://schemas.microsoft.com/office/drawing/2014/main" id="{5DEC37F0-C58F-4103-8BEB-F8D006361EB3}"/>
              </a:ext>
            </a:extLst>
          </p:cNvPr>
          <p:cNvPicPr>
            <a:picLocks noChangeAspect="1"/>
          </p:cNvPicPr>
          <p:nvPr/>
        </p:nvPicPr>
        <p:blipFill>
          <a:blip r:embed="rId3"/>
          <a:stretch>
            <a:fillRect/>
          </a:stretch>
        </p:blipFill>
        <p:spPr>
          <a:xfrm>
            <a:off x="7782383" y="4017849"/>
            <a:ext cx="3365284" cy="432854"/>
          </a:xfrm>
          <a:prstGeom prst="rect">
            <a:avLst/>
          </a:prstGeom>
        </p:spPr>
      </p:pic>
      <p:pic>
        <p:nvPicPr>
          <p:cNvPr id="15" name="Picture 14">
            <a:extLst>
              <a:ext uri="{FF2B5EF4-FFF2-40B4-BE49-F238E27FC236}">
                <a16:creationId xmlns:a16="http://schemas.microsoft.com/office/drawing/2014/main" id="{FF2CFFB2-585F-4B4E-9234-B296B7920CE1}"/>
              </a:ext>
            </a:extLst>
          </p:cNvPr>
          <p:cNvPicPr>
            <a:picLocks noChangeAspect="1"/>
          </p:cNvPicPr>
          <p:nvPr/>
        </p:nvPicPr>
        <p:blipFill>
          <a:blip r:embed="rId3"/>
          <a:stretch>
            <a:fillRect/>
          </a:stretch>
        </p:blipFill>
        <p:spPr>
          <a:xfrm>
            <a:off x="7782383" y="4432143"/>
            <a:ext cx="3365284" cy="432854"/>
          </a:xfrm>
          <a:prstGeom prst="rect">
            <a:avLst/>
          </a:prstGeom>
        </p:spPr>
      </p:pic>
      <p:pic>
        <p:nvPicPr>
          <p:cNvPr id="16" name="Picture 15">
            <a:extLst>
              <a:ext uri="{FF2B5EF4-FFF2-40B4-BE49-F238E27FC236}">
                <a16:creationId xmlns:a16="http://schemas.microsoft.com/office/drawing/2014/main" id="{34EAEE6B-005F-4A8F-A9D7-DEA54E15804F}"/>
              </a:ext>
            </a:extLst>
          </p:cNvPr>
          <p:cNvPicPr>
            <a:picLocks noChangeAspect="1"/>
          </p:cNvPicPr>
          <p:nvPr/>
        </p:nvPicPr>
        <p:blipFill>
          <a:blip r:embed="rId3"/>
          <a:stretch>
            <a:fillRect/>
          </a:stretch>
        </p:blipFill>
        <p:spPr>
          <a:xfrm>
            <a:off x="7782383" y="4864997"/>
            <a:ext cx="3365284" cy="432854"/>
          </a:xfrm>
          <a:prstGeom prst="rect">
            <a:avLst/>
          </a:prstGeom>
        </p:spPr>
      </p:pic>
      <p:pic>
        <p:nvPicPr>
          <p:cNvPr id="17" name="Picture 16">
            <a:extLst>
              <a:ext uri="{FF2B5EF4-FFF2-40B4-BE49-F238E27FC236}">
                <a16:creationId xmlns:a16="http://schemas.microsoft.com/office/drawing/2014/main" id="{929988D7-D594-42B9-AB1E-D51DB346F9C8}"/>
              </a:ext>
            </a:extLst>
          </p:cNvPr>
          <p:cNvPicPr>
            <a:picLocks noChangeAspect="1"/>
          </p:cNvPicPr>
          <p:nvPr/>
        </p:nvPicPr>
        <p:blipFill>
          <a:blip r:embed="rId3"/>
          <a:stretch>
            <a:fillRect/>
          </a:stretch>
        </p:blipFill>
        <p:spPr>
          <a:xfrm>
            <a:off x="7782383" y="5264166"/>
            <a:ext cx="3365284" cy="432854"/>
          </a:xfrm>
          <a:prstGeom prst="rect">
            <a:avLst/>
          </a:prstGeom>
        </p:spPr>
      </p:pic>
      <p:pic>
        <p:nvPicPr>
          <p:cNvPr id="18" name="Picture 17">
            <a:extLst>
              <a:ext uri="{FF2B5EF4-FFF2-40B4-BE49-F238E27FC236}">
                <a16:creationId xmlns:a16="http://schemas.microsoft.com/office/drawing/2014/main" id="{3BD183DF-FDBB-487B-9FDA-729D207A2894}"/>
              </a:ext>
            </a:extLst>
          </p:cNvPr>
          <p:cNvPicPr>
            <a:picLocks noChangeAspect="1"/>
          </p:cNvPicPr>
          <p:nvPr/>
        </p:nvPicPr>
        <p:blipFill>
          <a:blip r:embed="rId3"/>
          <a:stretch>
            <a:fillRect/>
          </a:stretch>
        </p:blipFill>
        <p:spPr>
          <a:xfrm>
            <a:off x="7782383" y="5681895"/>
            <a:ext cx="3365284" cy="432854"/>
          </a:xfrm>
          <a:prstGeom prst="rect">
            <a:avLst/>
          </a:prstGeom>
        </p:spPr>
      </p:pic>
      <p:sp>
        <p:nvSpPr>
          <p:cNvPr id="20" name="TextBox 19">
            <a:extLst>
              <a:ext uri="{FF2B5EF4-FFF2-40B4-BE49-F238E27FC236}">
                <a16:creationId xmlns:a16="http://schemas.microsoft.com/office/drawing/2014/main" id="{8F432133-D7E6-46D9-A563-A581E23E1B5D}"/>
              </a:ext>
            </a:extLst>
          </p:cNvPr>
          <p:cNvSpPr txBox="1"/>
          <p:nvPr/>
        </p:nvSpPr>
        <p:spPr>
          <a:xfrm>
            <a:off x="7801759" y="2771060"/>
            <a:ext cx="2298586" cy="461665"/>
          </a:xfrm>
          <a:prstGeom prst="rect">
            <a:avLst/>
          </a:prstGeom>
          <a:noFill/>
        </p:spPr>
        <p:txBody>
          <a:bodyPr wrap="square" rtlCol="0">
            <a:spAutoFit/>
          </a:bodyPr>
          <a:lstStyle/>
          <a:p>
            <a:r>
              <a:rPr lang="en-BZ" sz="2400" dirty="0">
                <a:solidFill>
                  <a:schemeClr val="bg1"/>
                </a:solidFill>
                <a:latin typeface="inherit"/>
              </a:rPr>
              <a:t>May 19, 2022</a:t>
            </a:r>
          </a:p>
        </p:txBody>
      </p:sp>
      <p:sp>
        <p:nvSpPr>
          <p:cNvPr id="21" name="TextBox 20">
            <a:extLst>
              <a:ext uri="{FF2B5EF4-FFF2-40B4-BE49-F238E27FC236}">
                <a16:creationId xmlns:a16="http://schemas.microsoft.com/office/drawing/2014/main" id="{1EA5782D-B16E-4B82-9707-40DE81210AC7}"/>
              </a:ext>
            </a:extLst>
          </p:cNvPr>
          <p:cNvSpPr txBox="1"/>
          <p:nvPr/>
        </p:nvSpPr>
        <p:spPr>
          <a:xfrm>
            <a:off x="7801759" y="3202369"/>
            <a:ext cx="2223085" cy="461665"/>
          </a:xfrm>
          <a:prstGeom prst="rect">
            <a:avLst/>
          </a:prstGeom>
          <a:noFill/>
        </p:spPr>
        <p:txBody>
          <a:bodyPr wrap="square" rtlCol="0">
            <a:spAutoFit/>
          </a:bodyPr>
          <a:lstStyle/>
          <a:p>
            <a:r>
              <a:rPr lang="en-BZ" sz="2400" dirty="0">
                <a:solidFill>
                  <a:schemeClr val="bg1"/>
                </a:solidFill>
                <a:latin typeface="inherit"/>
              </a:rPr>
              <a:t>June 9, 2022</a:t>
            </a:r>
          </a:p>
        </p:txBody>
      </p:sp>
      <p:sp>
        <p:nvSpPr>
          <p:cNvPr id="24" name="TextBox 23">
            <a:extLst>
              <a:ext uri="{FF2B5EF4-FFF2-40B4-BE49-F238E27FC236}">
                <a16:creationId xmlns:a16="http://schemas.microsoft.com/office/drawing/2014/main" id="{8AB6DE18-B149-4EF5-8F0E-F7993552E93A}"/>
              </a:ext>
            </a:extLst>
          </p:cNvPr>
          <p:cNvSpPr txBox="1"/>
          <p:nvPr/>
        </p:nvSpPr>
        <p:spPr>
          <a:xfrm>
            <a:off x="7801759" y="3637010"/>
            <a:ext cx="2139195" cy="461665"/>
          </a:xfrm>
          <a:prstGeom prst="rect">
            <a:avLst/>
          </a:prstGeom>
          <a:noFill/>
        </p:spPr>
        <p:txBody>
          <a:bodyPr wrap="square" rtlCol="0">
            <a:spAutoFit/>
          </a:bodyPr>
          <a:lstStyle/>
          <a:p>
            <a:r>
              <a:rPr lang="en-BZ" sz="2400" dirty="0">
                <a:solidFill>
                  <a:schemeClr val="bg1"/>
                </a:solidFill>
                <a:latin typeface="inherit"/>
              </a:rPr>
              <a:t>June 9, 2022</a:t>
            </a:r>
          </a:p>
        </p:txBody>
      </p:sp>
      <p:sp>
        <p:nvSpPr>
          <p:cNvPr id="25" name="TextBox 24">
            <a:extLst>
              <a:ext uri="{FF2B5EF4-FFF2-40B4-BE49-F238E27FC236}">
                <a16:creationId xmlns:a16="http://schemas.microsoft.com/office/drawing/2014/main" id="{240AEE9A-159F-4E8A-AB21-0B8A233881B9}"/>
              </a:ext>
            </a:extLst>
          </p:cNvPr>
          <p:cNvSpPr txBox="1"/>
          <p:nvPr/>
        </p:nvSpPr>
        <p:spPr>
          <a:xfrm>
            <a:off x="7801759" y="4033711"/>
            <a:ext cx="2223085" cy="461665"/>
          </a:xfrm>
          <a:prstGeom prst="rect">
            <a:avLst/>
          </a:prstGeom>
          <a:noFill/>
        </p:spPr>
        <p:txBody>
          <a:bodyPr wrap="square" rtlCol="0">
            <a:spAutoFit/>
          </a:bodyPr>
          <a:lstStyle/>
          <a:p>
            <a:r>
              <a:rPr lang="en-BZ" sz="2400" dirty="0">
                <a:solidFill>
                  <a:schemeClr val="bg1"/>
                </a:solidFill>
                <a:latin typeface="inherit"/>
              </a:rPr>
              <a:t>June 10, 2022</a:t>
            </a:r>
          </a:p>
        </p:txBody>
      </p:sp>
      <p:sp>
        <p:nvSpPr>
          <p:cNvPr id="26" name="TextBox 25">
            <a:extLst>
              <a:ext uri="{FF2B5EF4-FFF2-40B4-BE49-F238E27FC236}">
                <a16:creationId xmlns:a16="http://schemas.microsoft.com/office/drawing/2014/main" id="{DB9431C8-75D5-4525-8C34-ECADF3AEA445}"/>
              </a:ext>
            </a:extLst>
          </p:cNvPr>
          <p:cNvSpPr txBox="1"/>
          <p:nvPr/>
        </p:nvSpPr>
        <p:spPr>
          <a:xfrm>
            <a:off x="7801759" y="4450703"/>
            <a:ext cx="3229764" cy="461665"/>
          </a:xfrm>
          <a:prstGeom prst="rect">
            <a:avLst/>
          </a:prstGeom>
          <a:noFill/>
        </p:spPr>
        <p:txBody>
          <a:bodyPr wrap="square" rtlCol="0">
            <a:spAutoFit/>
          </a:bodyPr>
          <a:lstStyle/>
          <a:p>
            <a:r>
              <a:rPr lang="en-BZ" sz="2400" dirty="0">
                <a:solidFill>
                  <a:schemeClr val="bg1"/>
                </a:solidFill>
                <a:latin typeface="inherit"/>
              </a:rPr>
              <a:t>June 16 – July 28, 2022</a:t>
            </a:r>
          </a:p>
        </p:txBody>
      </p:sp>
      <p:sp>
        <p:nvSpPr>
          <p:cNvPr id="27" name="TextBox 26">
            <a:extLst>
              <a:ext uri="{FF2B5EF4-FFF2-40B4-BE49-F238E27FC236}">
                <a16:creationId xmlns:a16="http://schemas.microsoft.com/office/drawing/2014/main" id="{B0F87A30-9B81-4047-9C5B-D0BDE3D1714C}"/>
              </a:ext>
            </a:extLst>
          </p:cNvPr>
          <p:cNvSpPr txBox="1"/>
          <p:nvPr/>
        </p:nvSpPr>
        <p:spPr>
          <a:xfrm>
            <a:off x="7826926" y="4847463"/>
            <a:ext cx="3311052" cy="461665"/>
          </a:xfrm>
          <a:prstGeom prst="rect">
            <a:avLst/>
          </a:prstGeom>
          <a:noFill/>
        </p:spPr>
        <p:txBody>
          <a:bodyPr wrap="square" rtlCol="0">
            <a:spAutoFit/>
          </a:bodyPr>
          <a:lstStyle/>
          <a:p>
            <a:r>
              <a:rPr lang="en-BZ" sz="2400" dirty="0">
                <a:solidFill>
                  <a:schemeClr val="bg1"/>
                </a:solidFill>
                <a:latin typeface="inherit"/>
              </a:rPr>
              <a:t>June 14  &amp; June 15, 2022</a:t>
            </a:r>
          </a:p>
        </p:txBody>
      </p:sp>
      <p:sp>
        <p:nvSpPr>
          <p:cNvPr id="28" name="TextBox 27">
            <a:extLst>
              <a:ext uri="{FF2B5EF4-FFF2-40B4-BE49-F238E27FC236}">
                <a16:creationId xmlns:a16="http://schemas.microsoft.com/office/drawing/2014/main" id="{F3B6D85A-C773-4F9E-B753-F39F24072535}"/>
              </a:ext>
            </a:extLst>
          </p:cNvPr>
          <p:cNvSpPr txBox="1"/>
          <p:nvPr/>
        </p:nvSpPr>
        <p:spPr>
          <a:xfrm>
            <a:off x="7826926" y="5272560"/>
            <a:ext cx="2584464" cy="461665"/>
          </a:xfrm>
          <a:prstGeom prst="rect">
            <a:avLst/>
          </a:prstGeom>
          <a:noFill/>
        </p:spPr>
        <p:txBody>
          <a:bodyPr wrap="square" rtlCol="0">
            <a:spAutoFit/>
          </a:bodyPr>
          <a:lstStyle/>
          <a:p>
            <a:r>
              <a:rPr lang="en-BZ" sz="2400" dirty="0">
                <a:solidFill>
                  <a:schemeClr val="bg1"/>
                </a:solidFill>
                <a:latin typeface="inherit"/>
              </a:rPr>
              <a:t>June 24, 2022</a:t>
            </a:r>
          </a:p>
        </p:txBody>
      </p:sp>
      <p:sp>
        <p:nvSpPr>
          <p:cNvPr id="29" name="TextBox 28">
            <a:extLst>
              <a:ext uri="{FF2B5EF4-FFF2-40B4-BE49-F238E27FC236}">
                <a16:creationId xmlns:a16="http://schemas.microsoft.com/office/drawing/2014/main" id="{ABFD0297-BE9E-436D-B299-EB9EE5C4C71C}"/>
              </a:ext>
            </a:extLst>
          </p:cNvPr>
          <p:cNvSpPr txBox="1"/>
          <p:nvPr/>
        </p:nvSpPr>
        <p:spPr>
          <a:xfrm>
            <a:off x="7831121" y="5721218"/>
            <a:ext cx="2239861" cy="461665"/>
          </a:xfrm>
          <a:prstGeom prst="rect">
            <a:avLst/>
          </a:prstGeom>
          <a:noFill/>
        </p:spPr>
        <p:txBody>
          <a:bodyPr wrap="square" rtlCol="0">
            <a:spAutoFit/>
          </a:bodyPr>
          <a:lstStyle/>
          <a:p>
            <a:r>
              <a:rPr lang="en-BZ" sz="2400" dirty="0">
                <a:solidFill>
                  <a:schemeClr val="bg1"/>
                </a:solidFill>
                <a:latin typeface="inherit"/>
              </a:rPr>
              <a:t>August 8, 2022</a:t>
            </a:r>
          </a:p>
        </p:txBody>
      </p:sp>
    </p:spTree>
    <p:extLst>
      <p:ext uri="{BB962C8B-B14F-4D97-AF65-F5344CB8AC3E}">
        <p14:creationId xmlns:p14="http://schemas.microsoft.com/office/powerpoint/2010/main" val="3158877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 name="Rectangle 2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9">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E021E1F-6AF4-4BAC-84A9-7A27B918F312}"/>
              </a:ext>
            </a:extLst>
          </p:cNvPr>
          <p:cNvSpPr>
            <a:spLocks noGrp="1"/>
          </p:cNvSpPr>
          <p:nvPr>
            <p:ph type="title"/>
          </p:nvPr>
        </p:nvSpPr>
        <p:spPr>
          <a:xfrm>
            <a:off x="581462" y="151610"/>
            <a:ext cx="9833548" cy="1577557"/>
          </a:xfrm>
        </p:spPr>
        <p:txBody>
          <a:bodyPr>
            <a:noAutofit/>
          </a:bodyPr>
          <a:lstStyle/>
          <a:p>
            <a:pPr algn="ctr"/>
            <a:r>
              <a:rPr lang="en-US" sz="3200" b="1" dirty="0">
                <a:solidFill>
                  <a:srgbClr val="002060"/>
                </a:solidFill>
                <a:latin typeface="Bodoni MT Black" panose="02070A03080606020203" pitchFamily="18" charset="0"/>
              </a:rPr>
              <a:t>THE MATH &amp; SCIENCE DEPARTMENT</a:t>
            </a:r>
            <a:br>
              <a:rPr lang="en-US" sz="3200" b="1" dirty="0">
                <a:solidFill>
                  <a:srgbClr val="FFFFFF"/>
                </a:solidFill>
                <a:latin typeface="Bodoni MT Black" panose="02070A03080606020203" pitchFamily="18" charset="0"/>
              </a:rPr>
            </a:br>
            <a:r>
              <a:rPr lang="en-US" sz="3200" b="1" dirty="0">
                <a:solidFill>
                  <a:srgbClr val="FFFFFF"/>
                </a:solidFill>
                <a:latin typeface="Bodoni MT Black" panose="02070A03080606020203" pitchFamily="18" charset="0"/>
              </a:rPr>
              <a:t> @ </a:t>
            </a:r>
            <a:br>
              <a:rPr lang="en-US" sz="3200" b="1" dirty="0">
                <a:solidFill>
                  <a:srgbClr val="FFFFFF"/>
                </a:solidFill>
                <a:latin typeface="Bodoni MT Black" panose="02070A03080606020203" pitchFamily="18" charset="0"/>
              </a:rPr>
            </a:br>
            <a:r>
              <a:rPr lang="en-US" sz="3200" b="1" dirty="0">
                <a:solidFill>
                  <a:srgbClr val="FFFFFF"/>
                </a:solidFill>
                <a:latin typeface="Bodoni MT Black" panose="02070A03080606020203" pitchFamily="18" charset="0"/>
              </a:rPr>
              <a:t>WORK &amp; PLAY</a:t>
            </a:r>
          </a:p>
        </p:txBody>
      </p:sp>
      <p:pic>
        <p:nvPicPr>
          <p:cNvPr id="5" name="Content Placeholder 4" descr="A group of people posing for the camera&#10;&#10;Description automatically generated">
            <a:extLst>
              <a:ext uri="{FF2B5EF4-FFF2-40B4-BE49-F238E27FC236}">
                <a16:creationId xmlns:a16="http://schemas.microsoft.com/office/drawing/2014/main" id="{885E963E-781B-405C-869C-5FF21F85572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43243" y="2084804"/>
            <a:ext cx="3040892" cy="2246689"/>
          </a:xfrm>
        </p:spPr>
      </p:pic>
      <p:pic>
        <p:nvPicPr>
          <p:cNvPr id="7" name="Picture 6" descr="A picture containing reading, holding, box, cake&#10;&#10;Description automatically generated">
            <a:extLst>
              <a:ext uri="{FF2B5EF4-FFF2-40B4-BE49-F238E27FC236}">
                <a16:creationId xmlns:a16="http://schemas.microsoft.com/office/drawing/2014/main" id="{C7333BAF-9524-4E56-8D2D-0288F3081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5717" y="4974914"/>
            <a:ext cx="3186283" cy="1874052"/>
          </a:xfrm>
          <a:prstGeom prst="rect">
            <a:avLst/>
          </a:prstGeom>
        </p:spPr>
      </p:pic>
      <p:pic>
        <p:nvPicPr>
          <p:cNvPr id="9" name="Picture 8" descr="A group of people standing next to a tree&#10;&#10;Description automatically generated">
            <a:extLst>
              <a:ext uri="{FF2B5EF4-FFF2-40B4-BE49-F238E27FC236}">
                <a16:creationId xmlns:a16="http://schemas.microsoft.com/office/drawing/2014/main" id="{584B7A48-4325-4051-9764-0E98C8B57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1180" y="2182607"/>
            <a:ext cx="3392840" cy="2504523"/>
          </a:xfrm>
          <a:prstGeom prst="rect">
            <a:avLst/>
          </a:prstGeom>
        </p:spPr>
      </p:pic>
      <p:pic>
        <p:nvPicPr>
          <p:cNvPr id="11" name="Picture 10" descr="A picture containing indoor, green, sitting, old&#10;&#10;Description automatically generated">
            <a:extLst>
              <a:ext uri="{FF2B5EF4-FFF2-40B4-BE49-F238E27FC236}">
                <a16:creationId xmlns:a16="http://schemas.microsoft.com/office/drawing/2014/main" id="{2291DEF2-D449-4868-8B39-910012513D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19" y="2324100"/>
            <a:ext cx="3275275" cy="2007393"/>
          </a:xfrm>
          <a:prstGeom prst="rect">
            <a:avLst/>
          </a:prstGeom>
        </p:spPr>
      </p:pic>
      <p:pic>
        <p:nvPicPr>
          <p:cNvPr id="13" name="Picture 12" descr="A group of people standing in the grass&#10;&#10;Description automatically generated">
            <a:extLst>
              <a:ext uri="{FF2B5EF4-FFF2-40B4-BE49-F238E27FC236}">
                <a16:creationId xmlns:a16="http://schemas.microsoft.com/office/drawing/2014/main" id="{AD176495-9F6B-46BC-B64F-39B0B54C9B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0923" y="5135939"/>
            <a:ext cx="1106488" cy="1501775"/>
          </a:xfrm>
          <a:prstGeom prst="rect">
            <a:avLst/>
          </a:prstGeom>
        </p:spPr>
      </p:pic>
      <p:pic>
        <p:nvPicPr>
          <p:cNvPr id="15" name="Picture 14" descr="A group of people standing in front of a crowd posing for the camera&#10;&#10;Description automatically generated">
            <a:extLst>
              <a:ext uri="{FF2B5EF4-FFF2-40B4-BE49-F238E27FC236}">
                <a16:creationId xmlns:a16="http://schemas.microsoft.com/office/drawing/2014/main" id="{5E380DB9-EFB4-4500-9D69-73F0B8C065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4137" y="2385651"/>
            <a:ext cx="2732702" cy="2559632"/>
          </a:xfrm>
          <a:prstGeom prst="rect">
            <a:avLst/>
          </a:prstGeom>
        </p:spPr>
      </p:pic>
      <p:pic>
        <p:nvPicPr>
          <p:cNvPr id="19" name="Picture 18" descr="A group of people in a forest&#10;&#10;Description automatically generated">
            <a:extLst>
              <a:ext uri="{FF2B5EF4-FFF2-40B4-BE49-F238E27FC236}">
                <a16:creationId xmlns:a16="http://schemas.microsoft.com/office/drawing/2014/main" id="{AD083275-6016-4863-BDD1-5A6B2C94F5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83284" y="4734260"/>
            <a:ext cx="3925491" cy="2114705"/>
          </a:xfrm>
          <a:prstGeom prst="rect">
            <a:avLst/>
          </a:prstGeom>
        </p:spPr>
      </p:pic>
      <p:pic>
        <p:nvPicPr>
          <p:cNvPr id="21" name="Picture 20" descr="A person swimming in the water&#10;&#10;Description automatically generated">
            <a:extLst>
              <a:ext uri="{FF2B5EF4-FFF2-40B4-BE49-F238E27FC236}">
                <a16:creationId xmlns:a16="http://schemas.microsoft.com/office/drawing/2014/main" id="{CBD1E0D4-A327-474C-AB10-93F14A826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10095867" y="289514"/>
            <a:ext cx="2415278" cy="1776991"/>
          </a:xfrm>
          <a:prstGeom prst="rect">
            <a:avLst/>
          </a:prstGeom>
        </p:spPr>
      </p:pic>
      <p:pic>
        <p:nvPicPr>
          <p:cNvPr id="23" name="Picture 22" descr="A group of people in a boat on a body of water&#10;&#10;Description automatically generated">
            <a:extLst>
              <a:ext uri="{FF2B5EF4-FFF2-40B4-BE49-F238E27FC236}">
                <a16:creationId xmlns:a16="http://schemas.microsoft.com/office/drawing/2014/main" id="{AB8F216F-33EB-4BD9-AE3B-E3B58999C6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73159" y="4344441"/>
            <a:ext cx="3386139" cy="2504524"/>
          </a:xfrm>
          <a:prstGeom prst="rect">
            <a:avLst/>
          </a:prstGeom>
        </p:spPr>
      </p:pic>
      <p:pic>
        <p:nvPicPr>
          <p:cNvPr id="17" name="Picture 16" descr="A group of people standing in the grass&#10;&#10;Description automatically generated">
            <a:extLst>
              <a:ext uri="{FF2B5EF4-FFF2-40B4-BE49-F238E27FC236}">
                <a16:creationId xmlns:a16="http://schemas.microsoft.com/office/drawing/2014/main" id="{60369C85-ABCA-4E7D-BBCA-6BACAEC570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761" y="4331494"/>
            <a:ext cx="3275275" cy="2550072"/>
          </a:xfrm>
          <a:prstGeom prst="rect">
            <a:avLst/>
          </a:prstGeom>
        </p:spPr>
      </p:pic>
    </p:spTree>
    <p:extLst>
      <p:ext uri="{BB962C8B-B14F-4D97-AF65-F5344CB8AC3E}">
        <p14:creationId xmlns:p14="http://schemas.microsoft.com/office/powerpoint/2010/main" val="2438733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B41A5536-83DF-4D4E-8051-415A03360A41}"/>
              </a:ext>
            </a:extLst>
          </p:cNvPr>
          <p:cNvPicPr>
            <a:picLocks noChangeAspect="1"/>
          </p:cNvPicPr>
          <p:nvPr/>
        </p:nvPicPr>
        <p:blipFill>
          <a:blip r:embed="rId2"/>
          <a:stretch>
            <a:fillRect/>
          </a:stretch>
        </p:blipFill>
        <p:spPr>
          <a:xfrm>
            <a:off x="684213" y="771525"/>
            <a:ext cx="2538413" cy="1477963"/>
          </a:xfrm>
          <a:prstGeom prst="rect">
            <a:avLst/>
          </a:prstGeom>
        </p:spPr>
      </p:pic>
      <p:pic>
        <p:nvPicPr>
          <p:cNvPr id="28" name="Picture 27" descr="A person holding a dog&#10;&#10;Description automatically generated">
            <a:extLst>
              <a:ext uri="{FF2B5EF4-FFF2-40B4-BE49-F238E27FC236}">
                <a16:creationId xmlns:a16="http://schemas.microsoft.com/office/drawing/2014/main" id="{111908D9-0DE6-4EB4-8D43-65A2408F80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7700" y="771525"/>
            <a:ext cx="1027113" cy="1477963"/>
          </a:xfrm>
          <a:prstGeom prst="rect">
            <a:avLst/>
          </a:prstGeom>
        </p:spPr>
      </p:pic>
      <p:pic>
        <p:nvPicPr>
          <p:cNvPr id="32" name="Picture 31" descr="A picture containing woman, standing, young, man&#10;&#10;Description automatically generated">
            <a:extLst>
              <a:ext uri="{FF2B5EF4-FFF2-40B4-BE49-F238E27FC236}">
                <a16:creationId xmlns:a16="http://schemas.microsoft.com/office/drawing/2014/main" id="{2A5C8FC0-FBBC-41DD-B1EC-4514A87CCF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0200" y="771525"/>
            <a:ext cx="3557588" cy="2614613"/>
          </a:xfrm>
          <a:prstGeom prst="rect">
            <a:avLst/>
          </a:prstGeom>
        </p:spPr>
      </p:pic>
      <p:pic>
        <p:nvPicPr>
          <p:cNvPr id="34" name="Picture 33" descr="A group of people standing in a room&#10;&#10;Description automatically generated">
            <a:extLst>
              <a:ext uri="{FF2B5EF4-FFF2-40B4-BE49-F238E27FC236}">
                <a16:creationId xmlns:a16="http://schemas.microsoft.com/office/drawing/2014/main" id="{A87C4CE6-C7B8-495B-BD09-8FFE1FC40A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3363" y="2332038"/>
            <a:ext cx="5094288" cy="3754438"/>
          </a:xfrm>
          <a:prstGeom prst="rect">
            <a:avLst/>
          </a:prstGeom>
        </p:spPr>
      </p:pic>
      <p:pic>
        <p:nvPicPr>
          <p:cNvPr id="36" name="Picture 35" descr="A picture containing person, man, standing, holding&#10;&#10;Description automatically generated">
            <a:extLst>
              <a:ext uri="{FF2B5EF4-FFF2-40B4-BE49-F238E27FC236}">
                <a16:creationId xmlns:a16="http://schemas.microsoft.com/office/drawing/2014/main" id="{51A9F809-569F-4500-B4E4-7B4709B9E6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5175" y="771525"/>
            <a:ext cx="1069975" cy="1477963"/>
          </a:xfrm>
          <a:prstGeom prst="rect">
            <a:avLst/>
          </a:prstGeom>
        </p:spPr>
      </p:pic>
      <p:pic>
        <p:nvPicPr>
          <p:cNvPr id="38" name="Picture 37" descr="A group of people in a room&#10;&#10;Description automatically generated">
            <a:extLst>
              <a:ext uri="{FF2B5EF4-FFF2-40B4-BE49-F238E27FC236}">
                <a16:creationId xmlns:a16="http://schemas.microsoft.com/office/drawing/2014/main" id="{A4C157D7-6EBC-452B-AA0B-3CACA32F1B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213" y="2332038"/>
            <a:ext cx="2006600" cy="3754438"/>
          </a:xfrm>
          <a:prstGeom prst="rect">
            <a:avLst/>
          </a:prstGeom>
        </p:spPr>
      </p:pic>
      <p:pic>
        <p:nvPicPr>
          <p:cNvPr id="40" name="Picture 39" descr="A group of people on a stage&#10;&#10;Description automatically generated">
            <a:extLst>
              <a:ext uri="{FF2B5EF4-FFF2-40B4-BE49-F238E27FC236}">
                <a16:creationId xmlns:a16="http://schemas.microsoft.com/office/drawing/2014/main" id="{56241897-B77B-4B17-82C7-1BE2E4FD0C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0200" y="3468688"/>
            <a:ext cx="3557588" cy="2617788"/>
          </a:xfrm>
          <a:prstGeom prst="rect">
            <a:avLst/>
          </a:prstGeom>
        </p:spPr>
      </p:pic>
      <p:pic>
        <p:nvPicPr>
          <p:cNvPr id="42" name="Picture 41" descr="A person posing for a picture&#10;&#10;Description automatically generated">
            <a:extLst>
              <a:ext uri="{FF2B5EF4-FFF2-40B4-BE49-F238E27FC236}">
                <a16:creationId xmlns:a16="http://schemas.microsoft.com/office/drawing/2014/main" id="{170E0A7B-1488-4E73-B9A8-900890E781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7363" y="771525"/>
            <a:ext cx="2300288" cy="1477963"/>
          </a:xfrm>
          <a:prstGeom prst="rect">
            <a:avLst/>
          </a:prstGeom>
        </p:spPr>
      </p:pic>
    </p:spTree>
    <p:extLst>
      <p:ext uri="{BB962C8B-B14F-4D97-AF65-F5344CB8AC3E}">
        <p14:creationId xmlns:p14="http://schemas.microsoft.com/office/powerpoint/2010/main" val="783586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id="{658CDE78-C596-4FDB-8F3B-86DAE01D8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3" y="736600"/>
            <a:ext cx="3527425" cy="2435225"/>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10C84C82-C55E-4D96-B901-0E10EECE1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9450" y="2165350"/>
            <a:ext cx="1871663" cy="1308100"/>
          </a:xfrm>
          <a:prstGeom prst="rect">
            <a:avLst/>
          </a:prstGeom>
        </p:spPr>
      </p:pic>
      <p:pic>
        <p:nvPicPr>
          <p:cNvPr id="11" name="Picture 10" descr="A group of people standing in a kitchen&#10;&#10;Description automatically generated">
            <a:extLst>
              <a:ext uri="{FF2B5EF4-FFF2-40B4-BE49-F238E27FC236}">
                <a16:creationId xmlns:a16="http://schemas.microsoft.com/office/drawing/2014/main" id="{CC79CFBE-EEE4-43CE-86CE-3697F44F2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4188" y="2741613"/>
            <a:ext cx="2652713" cy="1922463"/>
          </a:xfrm>
          <a:prstGeom prst="rect">
            <a:avLst/>
          </a:prstGeom>
        </p:spPr>
      </p:pic>
      <p:pic>
        <p:nvPicPr>
          <p:cNvPr id="13" name="Picture 12" descr="A group of people at a produce stand&#10;&#10;Description automatically generated">
            <a:extLst>
              <a:ext uri="{FF2B5EF4-FFF2-40B4-BE49-F238E27FC236}">
                <a16:creationId xmlns:a16="http://schemas.microsoft.com/office/drawing/2014/main" id="{AC7FCB3F-4CA3-48CC-9CD5-850A2A970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13" y="3254375"/>
            <a:ext cx="3527425" cy="2867025"/>
          </a:xfrm>
          <a:prstGeom prst="rect">
            <a:avLst/>
          </a:prstGeom>
        </p:spPr>
      </p:pic>
      <p:pic>
        <p:nvPicPr>
          <p:cNvPr id="15" name="Picture 14" descr="A person standing in a kitchen&#10;&#10;Description automatically generated">
            <a:extLst>
              <a:ext uri="{FF2B5EF4-FFF2-40B4-BE49-F238E27FC236}">
                <a16:creationId xmlns:a16="http://schemas.microsoft.com/office/drawing/2014/main" id="{62EF30E1-8CDE-40BD-90D3-310399A31A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9450" y="3557588"/>
            <a:ext cx="1871663" cy="2563813"/>
          </a:xfrm>
          <a:prstGeom prst="rect">
            <a:avLst/>
          </a:prstGeom>
        </p:spPr>
      </p:pic>
      <p:pic>
        <p:nvPicPr>
          <p:cNvPr id="17" name="Picture 16" descr="A person sitting at a table in a room&#10;&#10;Description automatically generated">
            <a:extLst>
              <a:ext uri="{FF2B5EF4-FFF2-40B4-BE49-F238E27FC236}">
                <a16:creationId xmlns:a16="http://schemas.microsoft.com/office/drawing/2014/main" id="{F3A1F38A-4431-4447-9DF4-BC7AF97B35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4188" y="4746625"/>
            <a:ext cx="2652713" cy="1374775"/>
          </a:xfrm>
          <a:prstGeom prst="rect">
            <a:avLst/>
          </a:prstGeom>
        </p:spPr>
      </p:pic>
      <p:pic>
        <p:nvPicPr>
          <p:cNvPr id="19" name="Picture 18" descr="A group of people posing for the camera&#10;&#10;Description automatically generated">
            <a:extLst>
              <a:ext uri="{FF2B5EF4-FFF2-40B4-BE49-F238E27FC236}">
                <a16:creationId xmlns:a16="http://schemas.microsoft.com/office/drawing/2014/main" id="{6AA7F99A-D1C8-46D7-B32C-28C83C0A7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83663" y="736600"/>
            <a:ext cx="2524125" cy="1833563"/>
          </a:xfrm>
          <a:prstGeom prst="rect">
            <a:avLst/>
          </a:prstGeom>
        </p:spPr>
      </p:pic>
      <p:pic>
        <p:nvPicPr>
          <p:cNvPr id="21" name="Picture 20" descr="A group of people standing on top of a sandy beach&#10;&#10;Description automatically generated">
            <a:extLst>
              <a:ext uri="{FF2B5EF4-FFF2-40B4-BE49-F238E27FC236}">
                <a16:creationId xmlns:a16="http://schemas.microsoft.com/office/drawing/2014/main" id="{EE4EC860-F11B-4DB8-A266-4BFEE56108E1}"/>
              </a:ext>
            </a:extLst>
          </p:cNvPr>
          <p:cNvPicPr>
            <a:picLocks noChangeAspect="1"/>
          </p:cNvPicPr>
          <p:nvPr/>
        </p:nvPicPr>
        <p:blipFill rotWithShape="1">
          <a:blip r:embed="rId9">
            <a:extLst>
              <a:ext uri="{28A0092B-C50C-407E-A947-70E740481C1C}">
                <a14:useLocalDpi xmlns:a14="http://schemas.microsoft.com/office/drawing/2010/main" val="0"/>
              </a:ext>
            </a:extLst>
          </a:blip>
          <a:srcRect t="23994"/>
          <a:stretch/>
        </p:blipFill>
        <p:spPr>
          <a:xfrm>
            <a:off x="8983663" y="2652713"/>
            <a:ext cx="2524125" cy="3467100"/>
          </a:xfrm>
          <a:prstGeom prst="rect">
            <a:avLst/>
          </a:prstGeom>
        </p:spPr>
      </p:pic>
      <p:pic>
        <p:nvPicPr>
          <p:cNvPr id="23" name="Picture 22" descr="A group of people in a room&#10;&#10;Description automatically generated">
            <a:extLst>
              <a:ext uri="{FF2B5EF4-FFF2-40B4-BE49-F238E27FC236}">
                <a16:creationId xmlns:a16="http://schemas.microsoft.com/office/drawing/2014/main" id="{CC8451BE-BEE0-4711-AD76-A85BFB994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29450" y="736600"/>
            <a:ext cx="1871663" cy="1346200"/>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C3160FFA-BBCA-40DC-AD8B-7D530378FA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4188" y="736600"/>
            <a:ext cx="2652713" cy="1922463"/>
          </a:xfrm>
          <a:prstGeom prst="rect">
            <a:avLst/>
          </a:prstGeom>
        </p:spPr>
      </p:pic>
    </p:spTree>
    <p:extLst>
      <p:ext uri="{BB962C8B-B14F-4D97-AF65-F5344CB8AC3E}">
        <p14:creationId xmlns:p14="http://schemas.microsoft.com/office/powerpoint/2010/main" val="1910828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TextBox 1"/>
          <p:cNvSpPr txBox="1">
            <a:spLocks noChangeArrowheads="1"/>
          </p:cNvSpPr>
          <p:nvPr/>
        </p:nvSpPr>
        <p:spPr bwMode="auto">
          <a:xfrm>
            <a:off x="2400300" y="457200"/>
            <a:ext cx="723900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ts val="600"/>
              </a:spcAft>
              <a:buClrTx/>
              <a:buNone/>
            </a:pPr>
            <a:r>
              <a:rPr lang="en-US" sz="3000" b="1" i="1" dirty="0">
                <a:latin typeface="Microsoft PhagsPa" panose="020B0502040204020203" pitchFamily="34" charset="0"/>
              </a:rPr>
              <a:t>THANKS FOR CHOOSING </a:t>
            </a:r>
          </a:p>
          <a:p>
            <a:pPr algn="ctr">
              <a:spcBef>
                <a:spcPct val="0"/>
              </a:spcBef>
              <a:spcAft>
                <a:spcPts val="600"/>
              </a:spcAft>
              <a:buClrTx/>
              <a:buNone/>
            </a:pPr>
            <a:r>
              <a:rPr lang="en-US" sz="3000" b="1" i="1" dirty="0">
                <a:latin typeface="Microsoft PhagsPa" panose="020B0502040204020203" pitchFamily="34" charset="0"/>
              </a:rPr>
              <a:t>THE MATH &amp; SCIENCE DEPARTMENT</a:t>
            </a:r>
          </a:p>
          <a:p>
            <a:pPr algn="ctr">
              <a:spcBef>
                <a:spcPct val="0"/>
              </a:spcBef>
              <a:spcAft>
                <a:spcPts val="600"/>
              </a:spcAft>
              <a:buClrTx/>
              <a:buNone/>
            </a:pPr>
            <a:endParaRPr lang="en-US" sz="3000" b="1" i="1" dirty="0">
              <a:latin typeface="Microsoft PhagsPa" panose="020B0502040204020203" pitchFamily="34" charset="0"/>
            </a:endParaRPr>
          </a:p>
          <a:p>
            <a:pPr algn="ctr">
              <a:spcBef>
                <a:spcPct val="0"/>
              </a:spcBef>
              <a:spcAft>
                <a:spcPts val="600"/>
              </a:spcAft>
              <a:buClrTx/>
              <a:buNone/>
            </a:pPr>
            <a:endParaRPr lang="en-US" sz="3000" b="1" i="1" dirty="0">
              <a:latin typeface="Microsoft PhagsPa" panose="020B0502040204020203" pitchFamily="34" charset="0"/>
            </a:endParaRPr>
          </a:p>
          <a:p>
            <a:pPr algn="ctr">
              <a:spcBef>
                <a:spcPct val="0"/>
              </a:spcBef>
              <a:spcAft>
                <a:spcPts val="600"/>
              </a:spcAft>
              <a:buClrTx/>
              <a:buNone/>
            </a:pPr>
            <a:endParaRPr lang="en-US" sz="3000" b="1" i="1" dirty="0">
              <a:latin typeface="Microsoft PhagsPa" panose="020B0502040204020203" pitchFamily="34" charset="0"/>
            </a:endParaRPr>
          </a:p>
          <a:p>
            <a:pPr algn="ctr">
              <a:spcBef>
                <a:spcPct val="0"/>
              </a:spcBef>
              <a:spcAft>
                <a:spcPts val="600"/>
              </a:spcAft>
              <a:buClrTx/>
              <a:buNone/>
            </a:pPr>
            <a:r>
              <a:rPr lang="en-US" sz="3000" b="1" dirty="0">
                <a:latin typeface="Microsoft PhagsPa" panose="020B0502040204020203" pitchFamily="34" charset="0"/>
              </a:rPr>
              <a:t> </a:t>
            </a:r>
          </a:p>
        </p:txBody>
      </p:sp>
      <p:sp>
        <p:nvSpPr>
          <p:cNvPr id="75780" name="Rectangle 2"/>
          <p:cNvSpPr>
            <a:spLocks noChangeArrowheads="1"/>
          </p:cNvSpPr>
          <p:nvPr/>
        </p:nvSpPr>
        <p:spPr bwMode="auto">
          <a:xfrm>
            <a:off x="-228600" y="5070475"/>
            <a:ext cx="10668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Tx/>
              <a:buFontTx/>
              <a:buNone/>
            </a:pPr>
            <a:r>
              <a:rPr lang="en-US" sz="2200" b="1" i="1" dirty="0">
                <a:solidFill>
                  <a:srgbClr val="002060"/>
                </a:solidFill>
                <a:effectLst>
                  <a:outerShdw blurRad="38100" dist="38100" dir="2700000" algn="tl">
                    <a:srgbClr val="000000">
                      <a:alpha val="43137"/>
                    </a:srgbClr>
                  </a:outerShdw>
                </a:effectLst>
                <a:latin typeface="Engravers MT" panose="02090707080505020304" pitchFamily="18" charset="0"/>
              </a:rPr>
              <a:t>BUILD RELATIONSHIPS </a:t>
            </a:r>
          </a:p>
          <a:p>
            <a:pPr algn="ctr">
              <a:spcBef>
                <a:spcPct val="0"/>
              </a:spcBef>
              <a:buClrTx/>
              <a:buFontTx/>
              <a:buNone/>
            </a:pPr>
            <a:r>
              <a:rPr lang="en-US" sz="2200" b="1" i="1" dirty="0">
                <a:solidFill>
                  <a:srgbClr val="002060"/>
                </a:solidFill>
                <a:effectLst>
                  <a:outerShdw blurRad="38100" dist="38100" dir="2700000" algn="tl">
                    <a:srgbClr val="000000">
                      <a:alpha val="43137"/>
                    </a:srgbClr>
                  </a:outerShdw>
                </a:effectLst>
                <a:latin typeface="Engravers MT" panose="02090707080505020304" pitchFamily="18" charset="0"/>
              </a:rPr>
              <a:t>		SERVE WITH PRIDE</a:t>
            </a:r>
          </a:p>
          <a:p>
            <a:pPr algn="ctr">
              <a:spcBef>
                <a:spcPct val="0"/>
              </a:spcBef>
              <a:buClrTx/>
              <a:buFontTx/>
              <a:buNone/>
            </a:pPr>
            <a:r>
              <a:rPr lang="en-US" sz="2200" b="1" i="1" dirty="0">
                <a:solidFill>
                  <a:srgbClr val="002060"/>
                </a:solidFill>
                <a:effectLst>
                  <a:outerShdw blurRad="38100" dist="38100" dir="2700000" algn="tl">
                    <a:srgbClr val="000000">
                      <a:alpha val="43137"/>
                    </a:srgbClr>
                  </a:outerShdw>
                </a:effectLst>
                <a:latin typeface="Engravers MT" panose="02090707080505020304" pitchFamily="18" charset="0"/>
              </a:rPr>
              <a:t>					LEAD WITH CONFIDENCE &amp;  </a:t>
            </a:r>
          </a:p>
          <a:p>
            <a:pPr algn="ctr">
              <a:spcBef>
                <a:spcPct val="0"/>
              </a:spcBef>
              <a:buClrTx/>
              <a:buFontTx/>
              <a:buNone/>
            </a:pPr>
            <a:r>
              <a:rPr lang="en-US" sz="2200" b="1" i="1" dirty="0">
                <a:solidFill>
                  <a:srgbClr val="002060"/>
                </a:solidFill>
                <a:effectLst>
                  <a:outerShdw blurRad="38100" dist="38100" dir="2700000" algn="tl">
                    <a:srgbClr val="000000">
                      <a:alpha val="43137"/>
                    </a:srgbClr>
                  </a:outerShdw>
                </a:effectLst>
                <a:latin typeface="Engravers MT" panose="02090707080505020304" pitchFamily="18" charset="0"/>
              </a:rPr>
              <a:t>								INSPIRE LIVES!</a:t>
            </a:r>
            <a:endParaRPr lang="en-US" sz="2200" b="1" i="1" dirty="0">
              <a:solidFill>
                <a:srgbClr val="002060"/>
              </a:solidFill>
              <a:effectLst>
                <a:outerShdw blurRad="38100" dist="38100" dir="2700000" algn="tl">
                  <a:srgbClr val="000000">
                    <a:alpha val="43137"/>
                  </a:srgbClr>
                </a:outerShdw>
              </a:effectLst>
              <a:latin typeface="Microsoft PhagsPa" panose="020B0502040204020203" pitchFamily="34" charset="0"/>
            </a:endParaRPr>
          </a:p>
        </p:txBody>
      </p:sp>
      <p:pic>
        <p:nvPicPr>
          <p:cNvPr id="3" name="Picture 2" descr="Logo, company name&#10;&#10;Description automatically generated">
            <a:extLst>
              <a:ext uri="{FF2B5EF4-FFF2-40B4-BE49-F238E27FC236}">
                <a16:creationId xmlns:a16="http://schemas.microsoft.com/office/drawing/2014/main" id="{3A6238B3-363B-49CC-8C61-CDF7CEB61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090" y="1470602"/>
            <a:ext cx="3599873" cy="3599873"/>
          </a:xfrm>
          <a:prstGeom prst="rect">
            <a:avLst/>
          </a:prstGeom>
        </p:spPr>
      </p:pic>
    </p:spTree>
    <p:extLst>
      <p:ext uri="{BB962C8B-B14F-4D97-AF65-F5344CB8AC3E}">
        <p14:creationId xmlns:p14="http://schemas.microsoft.com/office/powerpoint/2010/main" val="32733830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EE3E-C249-48ED-89E3-A680B6D13AD2}"/>
              </a:ext>
            </a:extLst>
          </p:cNvPr>
          <p:cNvSpPr>
            <a:spLocks noGrp="1"/>
          </p:cNvSpPr>
          <p:nvPr>
            <p:ph type="title"/>
          </p:nvPr>
        </p:nvSpPr>
        <p:spPr>
          <a:xfrm rot="20293679">
            <a:off x="285359" y="1289826"/>
            <a:ext cx="6739227" cy="2222906"/>
          </a:xfrm>
        </p:spPr>
        <p:txBody>
          <a:bodyPr>
            <a:noAutofit/>
          </a:bodyPr>
          <a:lstStyle/>
          <a:p>
            <a:pPr algn="ctr"/>
            <a: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HEAD of DEPARTMENT (</a:t>
            </a:r>
            <a:r>
              <a:rPr lang="en-US" sz="5400" b="1" dirty="0" err="1">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HoD</a:t>
            </a:r>
            <a: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a:t>
            </a:r>
            <a:b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br>
            <a: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&amp;</a:t>
            </a:r>
            <a:b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br>
            <a: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MATH &amp; PHYSICS</a:t>
            </a:r>
            <a:b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br>
            <a: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LECTURE</a:t>
            </a:r>
            <a:endParaRPr lang="en-US" sz="5400" dirty="0"/>
          </a:p>
        </p:txBody>
      </p:sp>
      <p:sp>
        <p:nvSpPr>
          <p:cNvPr id="7" name="Rectangle 6">
            <a:extLst>
              <a:ext uri="{FF2B5EF4-FFF2-40B4-BE49-F238E27FC236}">
                <a16:creationId xmlns:a16="http://schemas.microsoft.com/office/drawing/2014/main" id="{9EB38B05-1B5D-42E5-99FB-80F9AF951C72}"/>
              </a:ext>
            </a:extLst>
          </p:cNvPr>
          <p:cNvSpPr/>
          <p:nvPr/>
        </p:nvSpPr>
        <p:spPr>
          <a:xfrm>
            <a:off x="113469" y="5815256"/>
            <a:ext cx="7249933" cy="523220"/>
          </a:xfrm>
          <a:prstGeom prst="rect">
            <a:avLst/>
          </a:prstGeom>
        </p:spPr>
        <p:txBody>
          <a:bodyPr wrap="none">
            <a:spAutoFit/>
          </a:bodyPr>
          <a:lstStyle/>
          <a:p>
            <a:r>
              <a:rPr lang="en-US" sz="2800" b="1" dirty="0">
                <a:ln>
                  <a:solidFill>
                    <a:schemeClr val="accent4">
                      <a:lumMod val="60000"/>
                      <a:lumOff val="40000"/>
                    </a:schemeClr>
                  </a:solidFill>
                </a:ln>
                <a:solidFill>
                  <a:srgbClr val="FF0000"/>
                </a:solidFill>
                <a:latin typeface="Engravers MT" panose="02090707080505020304" pitchFamily="18" charset="0"/>
              </a:rPr>
              <a:t>Mrs. DARLENE PETERS , </a:t>
            </a:r>
            <a:r>
              <a:rPr lang="en-US" sz="2800" b="1" dirty="0">
                <a:ln>
                  <a:solidFill>
                    <a:schemeClr val="accent4">
                      <a:lumMod val="60000"/>
                      <a:lumOff val="40000"/>
                    </a:schemeClr>
                  </a:solidFill>
                </a:ln>
                <a:solidFill>
                  <a:srgbClr val="FF0000"/>
                </a:solidFill>
                <a:latin typeface="Rockwell Extra Bold" panose="02060903040505020403" pitchFamily="18" charset="0"/>
              </a:rPr>
              <a:t>M.Sc.</a:t>
            </a:r>
            <a:endParaRPr lang="en-US" sz="2800" dirty="0">
              <a:solidFill>
                <a:srgbClr val="FF0000"/>
              </a:solidFill>
            </a:endParaRPr>
          </a:p>
        </p:txBody>
      </p:sp>
      <p:pic>
        <p:nvPicPr>
          <p:cNvPr id="3" name="Picture 2">
            <a:extLst>
              <a:ext uri="{FF2B5EF4-FFF2-40B4-BE49-F238E27FC236}">
                <a16:creationId xmlns:a16="http://schemas.microsoft.com/office/drawing/2014/main" id="{CE7AEF94-9D03-4633-8666-E0DA52F2DBD5}"/>
              </a:ext>
            </a:extLst>
          </p:cNvPr>
          <p:cNvPicPr>
            <a:picLocks noChangeAspect="1"/>
          </p:cNvPicPr>
          <p:nvPr/>
        </p:nvPicPr>
        <p:blipFill>
          <a:blip r:embed="rId2"/>
          <a:stretch>
            <a:fillRect/>
          </a:stretch>
        </p:blipFill>
        <p:spPr>
          <a:xfrm>
            <a:off x="7637182" y="119271"/>
            <a:ext cx="4323864" cy="6271319"/>
          </a:xfrm>
          <a:prstGeom prst="rect">
            <a:avLst/>
          </a:prstGeom>
        </p:spPr>
      </p:pic>
    </p:spTree>
    <p:extLst>
      <p:ext uri="{BB962C8B-B14F-4D97-AF65-F5344CB8AC3E}">
        <p14:creationId xmlns:p14="http://schemas.microsoft.com/office/powerpoint/2010/main" val="320860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945DC1-B968-4AB8-BEED-BC253E4A5310}"/>
              </a:ext>
            </a:extLst>
          </p:cNvPr>
          <p:cNvSpPr>
            <a:spLocks noGrp="1"/>
          </p:cNvSpPr>
          <p:nvPr>
            <p:ph sz="half" idx="1"/>
          </p:nvPr>
        </p:nvSpPr>
        <p:spPr>
          <a:xfrm>
            <a:off x="-246945" y="1264417"/>
            <a:ext cx="4773271" cy="800219"/>
          </a:xfrm>
        </p:spPr>
        <p:txBody>
          <a:bodyPr>
            <a:normAutofit fontScale="25000" lnSpcReduction="20000"/>
          </a:bodyPr>
          <a:lstStyle/>
          <a:p>
            <a:pPr marL="0" indent="0" algn="r">
              <a:spcBef>
                <a:spcPts val="600"/>
              </a:spcBef>
              <a:spcAft>
                <a:spcPts val="600"/>
              </a:spcAft>
              <a:buNone/>
            </a:pPr>
            <a:r>
              <a:rPr lang="en-US" sz="8000" dirty="0">
                <a:ln>
                  <a:solidFill>
                    <a:schemeClr val="accent4">
                      <a:lumMod val="60000"/>
                      <a:lumOff val="40000"/>
                    </a:schemeClr>
                  </a:solidFill>
                </a:ln>
                <a:solidFill>
                  <a:srgbClr val="FF0000"/>
                </a:solidFill>
                <a:latin typeface="Engravers MT" panose="02090707080505020304" pitchFamily="18" charset="0"/>
              </a:rPr>
              <a:t>MS. IRMA BRICENIO ,</a:t>
            </a:r>
            <a:r>
              <a:rPr lang="en-US" sz="8000" dirty="0">
                <a:ln>
                  <a:solidFill>
                    <a:schemeClr val="accent4">
                      <a:lumMod val="60000"/>
                      <a:lumOff val="40000"/>
                    </a:schemeClr>
                  </a:solidFill>
                </a:ln>
                <a:solidFill>
                  <a:schemeClr val="accent2">
                    <a:lumMod val="75000"/>
                  </a:schemeClr>
                </a:solidFill>
                <a:latin typeface="Rockwell Extra Bold" panose="02060903040505020403" pitchFamily="18" charset="0"/>
              </a:rPr>
              <a:t> </a:t>
            </a:r>
            <a:r>
              <a:rPr lang="en-US" sz="8000" dirty="0">
                <a:ln>
                  <a:solidFill>
                    <a:schemeClr val="accent4">
                      <a:lumMod val="60000"/>
                      <a:lumOff val="40000"/>
                    </a:schemeClr>
                  </a:solidFill>
                </a:ln>
                <a:solidFill>
                  <a:srgbClr val="FF0000"/>
                </a:solidFill>
                <a:latin typeface="Rockwell Extra Bold" panose="02060903040505020403" pitchFamily="18" charset="0"/>
              </a:rPr>
              <a:t>M. Ed</a:t>
            </a:r>
            <a:r>
              <a:rPr lang="en-US" sz="2400" dirty="0">
                <a:ln>
                  <a:solidFill>
                    <a:schemeClr val="accent4">
                      <a:lumMod val="60000"/>
                      <a:lumOff val="40000"/>
                    </a:schemeClr>
                  </a:solidFill>
                </a:ln>
                <a:solidFill>
                  <a:srgbClr val="FF0000"/>
                </a:solidFill>
                <a:latin typeface="Rockwell Extra Bold" panose="02060903040505020403" pitchFamily="18" charset="0"/>
              </a:rPr>
              <a:t>.</a:t>
            </a:r>
            <a:endParaRPr lang="en-US" sz="2400" b="1" dirty="0">
              <a:ln>
                <a:solidFill>
                  <a:schemeClr val="accent4">
                    <a:lumMod val="60000"/>
                    <a:lumOff val="40000"/>
                  </a:schemeClr>
                </a:solidFill>
              </a:ln>
              <a:solidFill>
                <a:srgbClr val="FF0000"/>
              </a:solidFill>
              <a:latin typeface="Engravers MT" panose="02090707080505020304" pitchFamily="18" charset="0"/>
            </a:endParaRPr>
          </a:p>
          <a:p>
            <a:pPr marL="0" indent="0">
              <a:spcBef>
                <a:spcPts val="600"/>
              </a:spcBef>
              <a:spcAft>
                <a:spcPts val="600"/>
              </a:spcAft>
              <a:buNone/>
            </a:pPr>
            <a:r>
              <a:rPr lang="en-US" b="1" dirty="0">
                <a:ln>
                  <a:solidFill>
                    <a:schemeClr val="accent4">
                      <a:lumMod val="60000"/>
                      <a:lumOff val="40000"/>
                    </a:schemeClr>
                  </a:solidFill>
                </a:ln>
                <a:solidFill>
                  <a:srgbClr val="FF0000"/>
                </a:solidFill>
                <a:latin typeface="Engravers MT" panose="02090707080505020304" pitchFamily="18" charset="0"/>
              </a:rPr>
              <a:t> </a:t>
            </a:r>
          </a:p>
          <a:p>
            <a:pPr marL="0" indent="0" algn="r">
              <a:spcBef>
                <a:spcPts val="600"/>
              </a:spcBef>
              <a:spcAft>
                <a:spcPts val="600"/>
              </a:spcAft>
              <a:buNone/>
            </a:pPr>
            <a:endParaRPr lang="en-US" b="1" dirty="0">
              <a:ln>
                <a:solidFill>
                  <a:schemeClr val="accent4">
                    <a:lumMod val="60000"/>
                    <a:lumOff val="40000"/>
                  </a:schemeClr>
                </a:solidFill>
              </a:ln>
              <a:solidFill>
                <a:srgbClr val="FF0000"/>
              </a:solidFill>
              <a:latin typeface="Engravers MT" panose="02090707080505020304" pitchFamily="18" charset="0"/>
            </a:endParaRPr>
          </a:p>
          <a:p>
            <a:pPr marL="0" indent="0" algn="r">
              <a:spcBef>
                <a:spcPts val="600"/>
              </a:spcBef>
              <a:spcAft>
                <a:spcPts val="600"/>
              </a:spcAft>
              <a:buNone/>
            </a:pPr>
            <a:endParaRPr lang="en-US" b="1" dirty="0">
              <a:ln>
                <a:solidFill>
                  <a:schemeClr val="accent4">
                    <a:lumMod val="60000"/>
                    <a:lumOff val="40000"/>
                  </a:schemeClr>
                </a:solidFill>
              </a:ln>
              <a:solidFill>
                <a:srgbClr val="FF0000"/>
              </a:solidFill>
              <a:latin typeface="Engravers MT" panose="02090707080505020304" pitchFamily="18" charset="0"/>
            </a:endParaRPr>
          </a:p>
          <a:p>
            <a:pPr marL="0" indent="0" algn="r">
              <a:spcBef>
                <a:spcPts val="600"/>
              </a:spcBef>
              <a:spcAft>
                <a:spcPts val="600"/>
              </a:spcAft>
              <a:buNone/>
            </a:pPr>
            <a:endParaRPr lang="en-US" b="1" dirty="0">
              <a:ln>
                <a:solidFill>
                  <a:schemeClr val="accent4">
                    <a:lumMod val="60000"/>
                    <a:lumOff val="40000"/>
                  </a:schemeClr>
                </a:solidFill>
              </a:ln>
              <a:solidFill>
                <a:srgbClr val="FF0000"/>
              </a:solidFill>
              <a:latin typeface="Engravers MT" panose="02090707080505020304" pitchFamily="18" charset="0"/>
            </a:endParaRPr>
          </a:p>
          <a:p>
            <a:pPr marL="0" indent="0" algn="r">
              <a:spcBef>
                <a:spcPts val="600"/>
              </a:spcBef>
              <a:spcAft>
                <a:spcPts val="600"/>
              </a:spcAft>
              <a:buNone/>
            </a:pPr>
            <a:endParaRPr lang="en-US" b="1" dirty="0">
              <a:ln>
                <a:solidFill>
                  <a:schemeClr val="accent4">
                    <a:lumMod val="60000"/>
                    <a:lumOff val="40000"/>
                  </a:schemeClr>
                </a:solidFill>
              </a:ln>
              <a:solidFill>
                <a:srgbClr val="FF0000"/>
              </a:solidFill>
              <a:latin typeface="Engravers MT" panose="02090707080505020304" pitchFamily="18" charset="0"/>
            </a:endParaRPr>
          </a:p>
          <a:p>
            <a:pPr marL="0" indent="0" algn="r">
              <a:spcBef>
                <a:spcPts val="600"/>
              </a:spcBef>
              <a:spcAft>
                <a:spcPts val="600"/>
              </a:spcAft>
              <a:buNone/>
            </a:pPr>
            <a:endParaRPr lang="en-US" b="1" dirty="0">
              <a:ln>
                <a:solidFill>
                  <a:schemeClr val="accent4">
                    <a:lumMod val="60000"/>
                    <a:lumOff val="40000"/>
                  </a:schemeClr>
                </a:solidFill>
              </a:ln>
              <a:solidFill>
                <a:srgbClr val="FF0000"/>
              </a:solidFill>
              <a:latin typeface="Engravers MT" panose="02090707080505020304" pitchFamily="18" charset="0"/>
            </a:endParaRPr>
          </a:p>
          <a:p>
            <a:pPr marL="0" indent="0" algn="r">
              <a:spcBef>
                <a:spcPts val="600"/>
              </a:spcBef>
              <a:spcAft>
                <a:spcPts val="600"/>
              </a:spcAft>
              <a:buNone/>
            </a:pPr>
            <a:endParaRPr lang="en-US" b="1" dirty="0">
              <a:ln>
                <a:solidFill>
                  <a:schemeClr val="accent4">
                    <a:lumMod val="60000"/>
                    <a:lumOff val="40000"/>
                  </a:schemeClr>
                </a:solidFill>
              </a:ln>
              <a:solidFill>
                <a:srgbClr val="FF0000"/>
              </a:solidFill>
              <a:latin typeface="Engravers MT" panose="02090707080505020304" pitchFamily="18" charset="0"/>
            </a:endParaRPr>
          </a:p>
          <a:p>
            <a:pPr marL="0" indent="0">
              <a:spcBef>
                <a:spcPts val="600"/>
              </a:spcBef>
              <a:spcAft>
                <a:spcPts val="600"/>
              </a:spcAft>
              <a:buNone/>
            </a:pPr>
            <a:r>
              <a:rPr lang="en-US" b="1" dirty="0">
                <a:ln>
                  <a:solidFill>
                    <a:schemeClr val="accent4">
                      <a:lumMod val="60000"/>
                      <a:lumOff val="40000"/>
                    </a:schemeClr>
                  </a:solidFill>
                </a:ln>
                <a:solidFill>
                  <a:srgbClr val="FF0000"/>
                </a:solidFill>
                <a:latin typeface="Engravers MT" panose="02090707080505020304" pitchFamily="18" charset="0"/>
              </a:rPr>
              <a:t> </a:t>
            </a:r>
          </a:p>
          <a:p>
            <a:pPr marL="0" indent="0">
              <a:spcBef>
                <a:spcPts val="600"/>
              </a:spcBef>
              <a:spcAft>
                <a:spcPts val="600"/>
              </a:spcAft>
              <a:buNone/>
            </a:pPr>
            <a:endParaRPr lang="en-US" b="1" dirty="0">
              <a:ln>
                <a:solidFill>
                  <a:schemeClr val="accent4">
                    <a:lumMod val="60000"/>
                    <a:lumOff val="40000"/>
                  </a:schemeClr>
                </a:solidFill>
              </a:ln>
              <a:solidFill>
                <a:srgbClr val="FF0000"/>
              </a:solidFill>
              <a:latin typeface="Engravers MT" panose="02090707080505020304" pitchFamily="18" charset="0"/>
            </a:endParaRPr>
          </a:p>
          <a:p>
            <a:endParaRPr lang="en-US" dirty="0"/>
          </a:p>
        </p:txBody>
      </p:sp>
      <p:sp>
        <p:nvSpPr>
          <p:cNvPr id="4" name="Content Placeholder 3">
            <a:extLst>
              <a:ext uri="{FF2B5EF4-FFF2-40B4-BE49-F238E27FC236}">
                <a16:creationId xmlns:a16="http://schemas.microsoft.com/office/drawing/2014/main" id="{04AC0481-6748-4A6C-A7E8-E4A6F8FB62B2}"/>
              </a:ext>
            </a:extLst>
          </p:cNvPr>
          <p:cNvSpPr>
            <a:spLocks noGrp="1"/>
          </p:cNvSpPr>
          <p:nvPr>
            <p:ph sz="half" idx="2"/>
          </p:nvPr>
        </p:nvSpPr>
        <p:spPr>
          <a:xfrm>
            <a:off x="7513901" y="6428933"/>
            <a:ext cx="5181600" cy="430888"/>
          </a:xfrm>
        </p:spPr>
        <p:txBody>
          <a:bodyPr>
            <a:normAutofit fontScale="25000" lnSpcReduction="20000"/>
          </a:bodyPr>
          <a:lstStyle/>
          <a:p>
            <a:pPr marL="0" indent="0">
              <a:spcBef>
                <a:spcPts val="600"/>
              </a:spcBef>
              <a:spcAft>
                <a:spcPts val="600"/>
              </a:spcAft>
              <a:buNone/>
            </a:pPr>
            <a:r>
              <a:rPr lang="en-US" sz="8000" b="1" dirty="0">
                <a:ln>
                  <a:solidFill>
                    <a:schemeClr val="accent4">
                      <a:lumMod val="60000"/>
                      <a:lumOff val="40000"/>
                    </a:schemeClr>
                  </a:solidFill>
                </a:ln>
                <a:solidFill>
                  <a:srgbClr val="FF0000"/>
                </a:solidFill>
                <a:latin typeface="Engravers MT" panose="02090707080505020304" pitchFamily="18" charset="0"/>
              </a:rPr>
              <a:t>Mr. </a:t>
            </a:r>
            <a:r>
              <a:rPr lang="en-US" sz="8000" b="1" dirty="0" err="1">
                <a:ln>
                  <a:solidFill>
                    <a:schemeClr val="accent4">
                      <a:lumMod val="60000"/>
                      <a:lumOff val="40000"/>
                    </a:schemeClr>
                  </a:solidFill>
                </a:ln>
                <a:solidFill>
                  <a:srgbClr val="FF0000"/>
                </a:solidFill>
                <a:latin typeface="Engravers MT" panose="02090707080505020304" pitchFamily="18" charset="0"/>
              </a:rPr>
              <a:t>darsi</a:t>
            </a:r>
            <a:r>
              <a:rPr lang="en-US" sz="8000" b="1" dirty="0">
                <a:ln>
                  <a:solidFill>
                    <a:schemeClr val="accent4">
                      <a:lumMod val="60000"/>
                      <a:lumOff val="40000"/>
                    </a:schemeClr>
                  </a:solidFill>
                </a:ln>
                <a:solidFill>
                  <a:srgbClr val="FF0000"/>
                </a:solidFill>
                <a:latin typeface="Engravers MT" panose="02090707080505020304" pitchFamily="18" charset="0"/>
              </a:rPr>
              <a:t> Salazar . </a:t>
            </a:r>
            <a:r>
              <a:rPr lang="en-US" sz="8000" dirty="0">
                <a:ln>
                  <a:solidFill>
                    <a:schemeClr val="accent4">
                      <a:lumMod val="60000"/>
                      <a:lumOff val="40000"/>
                    </a:schemeClr>
                  </a:solidFill>
                </a:ln>
                <a:solidFill>
                  <a:srgbClr val="FF0000"/>
                </a:solidFill>
                <a:latin typeface="Rockwell Extra Bold" panose="02060903040505020403" pitchFamily="18" charset="0"/>
              </a:rPr>
              <a:t>B. Sc.</a:t>
            </a:r>
            <a:endParaRPr lang="en-US" sz="8000" b="1" dirty="0">
              <a:ln>
                <a:solidFill>
                  <a:schemeClr val="accent4">
                    <a:lumMod val="60000"/>
                    <a:lumOff val="40000"/>
                  </a:schemeClr>
                </a:solidFill>
              </a:ln>
              <a:solidFill>
                <a:srgbClr val="FF0000"/>
              </a:solidFill>
              <a:latin typeface="Engravers MT" panose="02090707080505020304" pitchFamily="18" charset="0"/>
            </a:endParaRPr>
          </a:p>
          <a:p>
            <a:endParaRPr lang="en-US" dirty="0"/>
          </a:p>
        </p:txBody>
      </p:sp>
      <p:sp>
        <p:nvSpPr>
          <p:cNvPr id="5" name="Subtitle 2">
            <a:extLst>
              <a:ext uri="{FF2B5EF4-FFF2-40B4-BE49-F238E27FC236}">
                <a16:creationId xmlns:a16="http://schemas.microsoft.com/office/drawing/2014/main" id="{4C593786-A5D5-4E1B-8A86-C936619B8E66}"/>
              </a:ext>
            </a:extLst>
          </p:cNvPr>
          <p:cNvSpPr>
            <a:spLocks noGrp="1"/>
          </p:cNvSpPr>
          <p:nvPr>
            <p:ph type="title"/>
          </p:nvPr>
        </p:nvSpPr>
        <p:spPr>
          <a:xfrm>
            <a:off x="838200" y="0"/>
            <a:ext cx="10515600" cy="1325563"/>
          </a:xfrm>
        </p:spPr>
        <p:txBody>
          <a:bodyPr>
            <a:normAutofit/>
          </a:bodyPr>
          <a:lstStyle/>
          <a:p>
            <a:pPr algn="ctr"/>
            <a: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SJC JC    MATH   LECTURES</a:t>
            </a:r>
          </a:p>
        </p:txBody>
      </p:sp>
      <p:pic>
        <p:nvPicPr>
          <p:cNvPr id="8" name="Picture 7">
            <a:extLst>
              <a:ext uri="{FF2B5EF4-FFF2-40B4-BE49-F238E27FC236}">
                <a16:creationId xmlns:a16="http://schemas.microsoft.com/office/drawing/2014/main" id="{0F389957-483C-4F5F-B1FE-72DE90F215B1}"/>
              </a:ext>
            </a:extLst>
          </p:cNvPr>
          <p:cNvPicPr>
            <a:picLocks noChangeAspect="1"/>
          </p:cNvPicPr>
          <p:nvPr/>
        </p:nvPicPr>
        <p:blipFill>
          <a:blip r:embed="rId2"/>
          <a:stretch>
            <a:fillRect/>
          </a:stretch>
        </p:blipFill>
        <p:spPr>
          <a:xfrm>
            <a:off x="0" y="1664527"/>
            <a:ext cx="2690191" cy="3868376"/>
          </a:xfrm>
          <a:prstGeom prst="rect">
            <a:avLst/>
          </a:prstGeom>
        </p:spPr>
      </p:pic>
      <p:pic>
        <p:nvPicPr>
          <p:cNvPr id="9" name="Picture 8">
            <a:extLst>
              <a:ext uri="{FF2B5EF4-FFF2-40B4-BE49-F238E27FC236}">
                <a16:creationId xmlns:a16="http://schemas.microsoft.com/office/drawing/2014/main" id="{5119E913-48C3-4C39-822E-4ED1E73081C9}"/>
              </a:ext>
            </a:extLst>
          </p:cNvPr>
          <p:cNvPicPr>
            <a:picLocks noChangeAspect="1"/>
          </p:cNvPicPr>
          <p:nvPr/>
        </p:nvPicPr>
        <p:blipFill>
          <a:blip r:embed="rId3"/>
          <a:stretch>
            <a:fillRect/>
          </a:stretch>
        </p:blipFill>
        <p:spPr>
          <a:xfrm>
            <a:off x="3024663" y="2122221"/>
            <a:ext cx="2839011" cy="4359111"/>
          </a:xfrm>
          <a:prstGeom prst="rect">
            <a:avLst/>
          </a:prstGeom>
        </p:spPr>
      </p:pic>
      <p:pic>
        <p:nvPicPr>
          <p:cNvPr id="10" name="Picture 9">
            <a:extLst>
              <a:ext uri="{FF2B5EF4-FFF2-40B4-BE49-F238E27FC236}">
                <a16:creationId xmlns:a16="http://schemas.microsoft.com/office/drawing/2014/main" id="{E8305B5C-DB3E-41E7-B520-21339B23F586}"/>
              </a:ext>
            </a:extLst>
          </p:cNvPr>
          <p:cNvPicPr>
            <a:picLocks noChangeAspect="1"/>
          </p:cNvPicPr>
          <p:nvPr/>
        </p:nvPicPr>
        <p:blipFill>
          <a:blip r:embed="rId4"/>
          <a:stretch>
            <a:fillRect/>
          </a:stretch>
        </p:blipFill>
        <p:spPr>
          <a:xfrm>
            <a:off x="6539980" y="1459816"/>
            <a:ext cx="2572166" cy="3868376"/>
          </a:xfrm>
          <a:prstGeom prst="rect">
            <a:avLst/>
          </a:prstGeom>
        </p:spPr>
      </p:pic>
      <p:pic>
        <p:nvPicPr>
          <p:cNvPr id="11" name="Picture 10">
            <a:extLst>
              <a:ext uri="{FF2B5EF4-FFF2-40B4-BE49-F238E27FC236}">
                <a16:creationId xmlns:a16="http://schemas.microsoft.com/office/drawing/2014/main" id="{0F7C5D1A-7EE1-416A-8A42-1A44D83DEF74}"/>
              </a:ext>
            </a:extLst>
          </p:cNvPr>
          <p:cNvPicPr>
            <a:picLocks noChangeAspect="1"/>
          </p:cNvPicPr>
          <p:nvPr/>
        </p:nvPicPr>
        <p:blipFill>
          <a:blip r:embed="rId5"/>
          <a:stretch>
            <a:fillRect/>
          </a:stretch>
        </p:blipFill>
        <p:spPr>
          <a:xfrm>
            <a:off x="9452121" y="2580978"/>
            <a:ext cx="2572166" cy="3748583"/>
          </a:xfrm>
          <a:prstGeom prst="rect">
            <a:avLst/>
          </a:prstGeom>
        </p:spPr>
      </p:pic>
      <p:sp>
        <p:nvSpPr>
          <p:cNvPr id="12" name="Rectangle 11">
            <a:extLst>
              <a:ext uri="{FF2B5EF4-FFF2-40B4-BE49-F238E27FC236}">
                <a16:creationId xmlns:a16="http://schemas.microsoft.com/office/drawing/2014/main" id="{567F2ED7-6D45-4192-9A0B-648BA091BB5D}"/>
              </a:ext>
            </a:extLst>
          </p:cNvPr>
          <p:cNvSpPr/>
          <p:nvPr/>
        </p:nvSpPr>
        <p:spPr>
          <a:xfrm>
            <a:off x="336068" y="6329561"/>
            <a:ext cx="6390036" cy="400110"/>
          </a:xfrm>
          <a:prstGeom prst="rect">
            <a:avLst/>
          </a:prstGeom>
        </p:spPr>
        <p:txBody>
          <a:bodyPr wrap="square">
            <a:spAutoFit/>
          </a:bodyPr>
          <a:lstStyle/>
          <a:p>
            <a:pPr>
              <a:spcBef>
                <a:spcPts val="600"/>
              </a:spcBef>
              <a:spcAft>
                <a:spcPts val="600"/>
              </a:spcAft>
            </a:pPr>
            <a:r>
              <a:rPr lang="en-US" sz="2000" b="1" dirty="0">
                <a:ln>
                  <a:solidFill>
                    <a:schemeClr val="accent4">
                      <a:lumMod val="60000"/>
                      <a:lumOff val="40000"/>
                    </a:schemeClr>
                  </a:solidFill>
                </a:ln>
                <a:solidFill>
                  <a:srgbClr val="FF0000"/>
                </a:solidFill>
                <a:latin typeface="Engravers MT" panose="02090707080505020304" pitchFamily="18" charset="0"/>
              </a:rPr>
              <a:t>MR. JASON (Po-</a:t>
            </a:r>
            <a:r>
              <a:rPr lang="en-US" sz="2000" b="1" dirty="0" err="1">
                <a:ln>
                  <a:solidFill>
                    <a:schemeClr val="accent4">
                      <a:lumMod val="60000"/>
                      <a:lumOff val="40000"/>
                    </a:schemeClr>
                  </a:solidFill>
                </a:ln>
                <a:solidFill>
                  <a:srgbClr val="FF0000"/>
                </a:solidFill>
                <a:latin typeface="Engravers MT" panose="02090707080505020304" pitchFamily="18" charset="0"/>
              </a:rPr>
              <a:t>wei</a:t>
            </a:r>
            <a:r>
              <a:rPr lang="en-US" sz="2000" b="1" dirty="0">
                <a:ln>
                  <a:solidFill>
                    <a:schemeClr val="accent4">
                      <a:lumMod val="60000"/>
                      <a:lumOff val="40000"/>
                    </a:schemeClr>
                  </a:solidFill>
                </a:ln>
                <a:solidFill>
                  <a:srgbClr val="FF0000"/>
                </a:solidFill>
                <a:latin typeface="Engravers MT" panose="02090707080505020304" pitchFamily="18" charset="0"/>
              </a:rPr>
              <a:t>) Hsu  </a:t>
            </a:r>
            <a:r>
              <a:rPr lang="en-US" sz="2000" dirty="0">
                <a:ln>
                  <a:solidFill>
                    <a:schemeClr val="accent4">
                      <a:lumMod val="60000"/>
                      <a:lumOff val="40000"/>
                    </a:schemeClr>
                  </a:solidFill>
                </a:ln>
                <a:solidFill>
                  <a:srgbClr val="FF0000"/>
                </a:solidFill>
                <a:latin typeface="Rockwell Extra Bold" panose="02060903040505020403" pitchFamily="18" charset="0"/>
              </a:rPr>
              <a:t>M. Ed.</a:t>
            </a:r>
            <a:endParaRPr lang="en-US" sz="2000" b="1" dirty="0">
              <a:ln>
                <a:solidFill>
                  <a:schemeClr val="accent4">
                    <a:lumMod val="60000"/>
                    <a:lumOff val="40000"/>
                  </a:schemeClr>
                </a:solidFill>
              </a:ln>
              <a:solidFill>
                <a:srgbClr val="FF0000"/>
              </a:solidFill>
              <a:latin typeface="Engravers MT" panose="02090707080505020304" pitchFamily="18" charset="0"/>
            </a:endParaRPr>
          </a:p>
        </p:txBody>
      </p:sp>
      <p:sp>
        <p:nvSpPr>
          <p:cNvPr id="13" name="Rectangle 12">
            <a:extLst>
              <a:ext uri="{FF2B5EF4-FFF2-40B4-BE49-F238E27FC236}">
                <a16:creationId xmlns:a16="http://schemas.microsoft.com/office/drawing/2014/main" id="{187117FC-4119-4A84-8D20-6B09B6C5296F}"/>
              </a:ext>
            </a:extLst>
          </p:cNvPr>
          <p:cNvSpPr/>
          <p:nvPr/>
        </p:nvSpPr>
        <p:spPr>
          <a:xfrm>
            <a:off x="6150542" y="1077948"/>
            <a:ext cx="3954159" cy="369332"/>
          </a:xfrm>
          <a:prstGeom prst="rect">
            <a:avLst/>
          </a:prstGeom>
        </p:spPr>
        <p:txBody>
          <a:bodyPr wrap="none">
            <a:spAutoFit/>
          </a:bodyPr>
          <a:lstStyle/>
          <a:p>
            <a:pPr>
              <a:spcBef>
                <a:spcPts val="600"/>
              </a:spcBef>
              <a:spcAft>
                <a:spcPts val="600"/>
              </a:spcAft>
            </a:pPr>
            <a:r>
              <a:rPr lang="en-US" b="1" dirty="0">
                <a:ln>
                  <a:solidFill>
                    <a:schemeClr val="accent4">
                      <a:lumMod val="60000"/>
                      <a:lumOff val="40000"/>
                    </a:schemeClr>
                  </a:solidFill>
                </a:ln>
                <a:solidFill>
                  <a:srgbClr val="FF0000"/>
                </a:solidFill>
                <a:latin typeface="Engravers MT" panose="02090707080505020304" pitchFamily="18" charset="0"/>
              </a:rPr>
              <a:t>Mr. </a:t>
            </a:r>
            <a:r>
              <a:rPr lang="en-US" b="1" dirty="0" err="1">
                <a:ln>
                  <a:solidFill>
                    <a:schemeClr val="accent4">
                      <a:lumMod val="60000"/>
                      <a:lumOff val="40000"/>
                    </a:schemeClr>
                  </a:solidFill>
                </a:ln>
                <a:solidFill>
                  <a:srgbClr val="FF0000"/>
                </a:solidFill>
                <a:latin typeface="Engravers MT" panose="02090707080505020304" pitchFamily="18" charset="0"/>
              </a:rPr>
              <a:t>amir</a:t>
            </a:r>
            <a:r>
              <a:rPr lang="en-US" b="1" dirty="0">
                <a:ln>
                  <a:solidFill>
                    <a:schemeClr val="accent4">
                      <a:lumMod val="60000"/>
                      <a:lumOff val="40000"/>
                    </a:schemeClr>
                  </a:solidFill>
                </a:ln>
                <a:solidFill>
                  <a:srgbClr val="FF0000"/>
                </a:solidFill>
                <a:latin typeface="Engravers MT" panose="02090707080505020304" pitchFamily="18" charset="0"/>
              </a:rPr>
              <a:t> </a:t>
            </a:r>
            <a:r>
              <a:rPr lang="en-US" b="1" dirty="0" err="1">
                <a:ln>
                  <a:solidFill>
                    <a:schemeClr val="accent4">
                      <a:lumMod val="60000"/>
                      <a:lumOff val="40000"/>
                    </a:schemeClr>
                  </a:solidFill>
                </a:ln>
                <a:solidFill>
                  <a:srgbClr val="FF0000"/>
                </a:solidFill>
                <a:latin typeface="Engravers MT" panose="02090707080505020304" pitchFamily="18" charset="0"/>
              </a:rPr>
              <a:t>juarez</a:t>
            </a:r>
            <a:r>
              <a:rPr lang="en-US" b="1" dirty="0">
                <a:ln>
                  <a:solidFill>
                    <a:schemeClr val="accent4">
                      <a:lumMod val="60000"/>
                      <a:lumOff val="40000"/>
                    </a:schemeClr>
                  </a:solidFill>
                </a:ln>
                <a:solidFill>
                  <a:srgbClr val="FF0000"/>
                </a:solidFill>
                <a:latin typeface="Engravers MT" panose="02090707080505020304" pitchFamily="18" charset="0"/>
              </a:rPr>
              <a:t> . </a:t>
            </a:r>
            <a:r>
              <a:rPr lang="en-US" dirty="0">
                <a:ln>
                  <a:solidFill>
                    <a:schemeClr val="accent4">
                      <a:lumMod val="60000"/>
                      <a:lumOff val="40000"/>
                    </a:schemeClr>
                  </a:solidFill>
                </a:ln>
                <a:solidFill>
                  <a:srgbClr val="FF0000"/>
                </a:solidFill>
                <a:latin typeface="Rockwell Extra Bold" panose="02060903040505020403" pitchFamily="18" charset="0"/>
              </a:rPr>
              <a:t>M. Sc.</a:t>
            </a:r>
            <a:endParaRPr lang="en-US" b="1" dirty="0">
              <a:ln>
                <a:solidFill>
                  <a:schemeClr val="accent4">
                    <a:lumMod val="60000"/>
                    <a:lumOff val="40000"/>
                  </a:schemeClr>
                </a:solidFill>
              </a:ln>
              <a:solidFill>
                <a:srgbClr val="FF0000"/>
              </a:solidFill>
              <a:latin typeface="Engravers MT" panose="02090707080505020304" pitchFamily="18" charset="0"/>
            </a:endParaRPr>
          </a:p>
        </p:txBody>
      </p:sp>
    </p:spTree>
    <p:extLst>
      <p:ext uri="{BB962C8B-B14F-4D97-AF65-F5344CB8AC3E}">
        <p14:creationId xmlns:p14="http://schemas.microsoft.com/office/powerpoint/2010/main" val="206264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ircle(in)">
                                      <p:cBhvr>
                                        <p:cTn id="44" dur="2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FA1B-9BD6-4E9D-B961-3E11FB2C140C}"/>
              </a:ext>
            </a:extLst>
          </p:cNvPr>
          <p:cNvSpPr>
            <a:spLocks noGrp="1"/>
          </p:cNvSpPr>
          <p:nvPr>
            <p:ph type="title"/>
          </p:nvPr>
        </p:nvSpPr>
        <p:spPr/>
        <p:txBody>
          <a:bodyPr>
            <a:normAutofit/>
          </a:bodyPr>
          <a:lstStyle/>
          <a:p>
            <a:pPr algn="ctr"/>
            <a: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SJC JC    BIOLOGY   LECTURES</a:t>
            </a:r>
            <a:endParaRPr lang="en-US" sz="5400" dirty="0"/>
          </a:p>
        </p:txBody>
      </p:sp>
      <p:sp>
        <p:nvSpPr>
          <p:cNvPr id="3" name="Content Placeholder 2">
            <a:extLst>
              <a:ext uri="{FF2B5EF4-FFF2-40B4-BE49-F238E27FC236}">
                <a16:creationId xmlns:a16="http://schemas.microsoft.com/office/drawing/2014/main" id="{AC77E4E1-9C8E-4E18-8918-3D35A10EBC49}"/>
              </a:ext>
            </a:extLst>
          </p:cNvPr>
          <p:cNvSpPr>
            <a:spLocks noGrp="1"/>
          </p:cNvSpPr>
          <p:nvPr>
            <p:ph sz="half" idx="1"/>
          </p:nvPr>
        </p:nvSpPr>
        <p:spPr>
          <a:xfrm>
            <a:off x="5329961" y="5446551"/>
            <a:ext cx="5181600" cy="1325563"/>
          </a:xfrm>
        </p:spPr>
        <p:txBody>
          <a:bodyPr/>
          <a:lstStyle/>
          <a:p>
            <a:pPr marL="0" indent="0">
              <a:spcBef>
                <a:spcPts val="600"/>
              </a:spcBef>
              <a:spcAft>
                <a:spcPts val="600"/>
              </a:spcAft>
              <a:buNone/>
            </a:pPr>
            <a:r>
              <a:rPr lang="en-US" b="1" dirty="0">
                <a:ln>
                  <a:solidFill>
                    <a:schemeClr val="accent4">
                      <a:lumMod val="60000"/>
                      <a:lumOff val="40000"/>
                    </a:schemeClr>
                  </a:solidFill>
                </a:ln>
                <a:solidFill>
                  <a:srgbClr val="FF0000"/>
                </a:solidFill>
                <a:latin typeface="Engravers MT" panose="02090707080505020304" pitchFamily="18" charset="0"/>
              </a:rPr>
              <a:t>Ms. Nerissa  </a:t>
            </a:r>
          </a:p>
          <a:p>
            <a:pPr marL="0" indent="0">
              <a:spcBef>
                <a:spcPts val="600"/>
              </a:spcBef>
              <a:spcAft>
                <a:spcPts val="600"/>
              </a:spcAft>
              <a:buNone/>
            </a:pPr>
            <a:r>
              <a:rPr lang="en-US" b="1" dirty="0">
                <a:ln>
                  <a:solidFill>
                    <a:schemeClr val="accent4">
                      <a:lumMod val="60000"/>
                      <a:lumOff val="40000"/>
                    </a:schemeClr>
                  </a:solidFill>
                </a:ln>
                <a:solidFill>
                  <a:srgbClr val="FF0000"/>
                </a:solidFill>
                <a:latin typeface="Engravers MT" panose="02090707080505020304" pitchFamily="18" charset="0"/>
              </a:rPr>
              <a:t>        Guerra , </a:t>
            </a:r>
            <a:r>
              <a:rPr lang="en-US" dirty="0">
                <a:ln>
                  <a:solidFill>
                    <a:schemeClr val="accent4">
                      <a:lumMod val="60000"/>
                      <a:lumOff val="40000"/>
                    </a:schemeClr>
                  </a:solidFill>
                </a:ln>
                <a:solidFill>
                  <a:srgbClr val="FF0000"/>
                </a:solidFill>
                <a:latin typeface="Rockwell Extra Bold" panose="02060903040505020403" pitchFamily="18" charset="0"/>
              </a:rPr>
              <a:t>M. Sc.</a:t>
            </a:r>
            <a:endParaRPr lang="en-US" b="1" dirty="0">
              <a:ln>
                <a:solidFill>
                  <a:schemeClr val="accent4">
                    <a:lumMod val="60000"/>
                    <a:lumOff val="40000"/>
                  </a:schemeClr>
                </a:solidFill>
              </a:ln>
              <a:solidFill>
                <a:srgbClr val="FF0000"/>
              </a:solidFill>
              <a:latin typeface="Engravers MT" panose="02090707080505020304" pitchFamily="18" charset="0"/>
            </a:endParaRPr>
          </a:p>
          <a:p>
            <a:pPr>
              <a:spcBef>
                <a:spcPts val="600"/>
              </a:spcBef>
              <a:spcAft>
                <a:spcPts val="600"/>
              </a:spcAft>
            </a:pPr>
            <a:endParaRPr lang="en-US" b="1" dirty="0">
              <a:ln>
                <a:solidFill>
                  <a:schemeClr val="accent4">
                    <a:lumMod val="60000"/>
                    <a:lumOff val="40000"/>
                  </a:schemeClr>
                </a:solidFill>
              </a:ln>
              <a:solidFill>
                <a:srgbClr val="FF0000"/>
              </a:solidFill>
              <a:latin typeface="Engravers MT" panose="02090707080505020304" pitchFamily="18" charset="0"/>
            </a:endParaRPr>
          </a:p>
          <a:p>
            <a:endParaRPr lang="en-US" dirty="0"/>
          </a:p>
        </p:txBody>
      </p:sp>
      <p:sp>
        <p:nvSpPr>
          <p:cNvPr id="4" name="Content Placeholder 3">
            <a:extLst>
              <a:ext uri="{FF2B5EF4-FFF2-40B4-BE49-F238E27FC236}">
                <a16:creationId xmlns:a16="http://schemas.microsoft.com/office/drawing/2014/main" id="{067E9501-FC80-4E9C-A6DD-3E4056A598D7}"/>
              </a:ext>
            </a:extLst>
          </p:cNvPr>
          <p:cNvSpPr>
            <a:spLocks noGrp="1"/>
          </p:cNvSpPr>
          <p:nvPr>
            <p:ph sz="half" idx="2"/>
          </p:nvPr>
        </p:nvSpPr>
        <p:spPr>
          <a:xfrm>
            <a:off x="341243" y="1825625"/>
            <a:ext cx="5754757" cy="4351338"/>
          </a:xfrm>
        </p:spPr>
        <p:txBody>
          <a:bodyPr/>
          <a:lstStyle/>
          <a:p>
            <a:pPr marL="0" indent="0">
              <a:buNone/>
            </a:pPr>
            <a:r>
              <a:rPr lang="en-US" b="1" dirty="0">
                <a:ln>
                  <a:solidFill>
                    <a:schemeClr val="accent4">
                      <a:lumMod val="60000"/>
                      <a:lumOff val="40000"/>
                    </a:schemeClr>
                  </a:solidFill>
                </a:ln>
                <a:solidFill>
                  <a:srgbClr val="FF0000"/>
                </a:solidFill>
                <a:latin typeface="Engravers MT" panose="02090707080505020304" pitchFamily="18" charset="0"/>
              </a:rPr>
              <a:t>Ms. Aisha </a:t>
            </a:r>
            <a:r>
              <a:rPr lang="en-US" b="1" dirty="0" err="1">
                <a:ln>
                  <a:solidFill>
                    <a:schemeClr val="accent4">
                      <a:lumMod val="60000"/>
                      <a:lumOff val="40000"/>
                    </a:schemeClr>
                  </a:solidFill>
                </a:ln>
                <a:solidFill>
                  <a:srgbClr val="FF0000"/>
                </a:solidFill>
                <a:latin typeface="Engravers MT" panose="02090707080505020304" pitchFamily="18" charset="0"/>
              </a:rPr>
              <a:t>leiva</a:t>
            </a:r>
            <a:r>
              <a:rPr lang="en-US" b="1" dirty="0">
                <a:ln>
                  <a:solidFill>
                    <a:schemeClr val="accent4">
                      <a:lumMod val="60000"/>
                      <a:lumOff val="40000"/>
                    </a:schemeClr>
                  </a:solidFill>
                </a:ln>
                <a:solidFill>
                  <a:srgbClr val="FF0000"/>
                </a:solidFill>
                <a:latin typeface="Engravers MT" panose="02090707080505020304" pitchFamily="18" charset="0"/>
              </a:rPr>
              <a:t> , </a:t>
            </a:r>
            <a:r>
              <a:rPr lang="en-US" b="1" dirty="0">
                <a:ln>
                  <a:solidFill>
                    <a:schemeClr val="accent4">
                      <a:lumMod val="60000"/>
                      <a:lumOff val="40000"/>
                    </a:schemeClr>
                  </a:solidFill>
                </a:ln>
                <a:solidFill>
                  <a:srgbClr val="FF0000"/>
                </a:solidFill>
                <a:latin typeface="Rockwell Extra Bold" panose="02060903040505020403" pitchFamily="18" charset="0"/>
              </a:rPr>
              <a:t>B</a:t>
            </a:r>
            <a:r>
              <a:rPr lang="en-US" dirty="0">
                <a:ln>
                  <a:solidFill>
                    <a:schemeClr val="accent4">
                      <a:lumMod val="60000"/>
                      <a:lumOff val="40000"/>
                    </a:schemeClr>
                  </a:solidFill>
                </a:ln>
                <a:solidFill>
                  <a:srgbClr val="FF0000"/>
                </a:solidFill>
                <a:latin typeface="Rockwell Extra Bold" panose="02060903040505020403" pitchFamily="18" charset="0"/>
              </a:rPr>
              <a:t>. Sc.</a:t>
            </a:r>
            <a:endParaRPr lang="en-US" b="1" dirty="0">
              <a:ln>
                <a:solidFill>
                  <a:schemeClr val="accent4">
                    <a:lumMod val="60000"/>
                    <a:lumOff val="40000"/>
                  </a:schemeClr>
                </a:solidFill>
              </a:ln>
              <a:solidFill>
                <a:srgbClr val="FF0000"/>
              </a:solidFill>
              <a:latin typeface="Engravers MT" panose="02090707080505020304" pitchFamily="18" charset="0"/>
            </a:endParaRPr>
          </a:p>
          <a:p>
            <a:endParaRPr lang="en-US" b="1" dirty="0">
              <a:ln>
                <a:solidFill>
                  <a:schemeClr val="accent4">
                    <a:lumMod val="60000"/>
                    <a:lumOff val="40000"/>
                  </a:schemeClr>
                </a:solidFill>
              </a:ln>
              <a:solidFill>
                <a:srgbClr val="FF0000"/>
              </a:solidFill>
              <a:latin typeface="Engravers MT" panose="02090707080505020304" pitchFamily="18" charset="0"/>
            </a:endParaRPr>
          </a:p>
          <a:p>
            <a:endParaRPr lang="en-US" dirty="0"/>
          </a:p>
        </p:txBody>
      </p:sp>
      <p:pic>
        <p:nvPicPr>
          <p:cNvPr id="7" name="Picture 6">
            <a:extLst>
              <a:ext uri="{FF2B5EF4-FFF2-40B4-BE49-F238E27FC236}">
                <a16:creationId xmlns:a16="http://schemas.microsoft.com/office/drawing/2014/main" id="{0EA138EC-B3C5-427A-8563-02005484EEC8}"/>
              </a:ext>
            </a:extLst>
          </p:cNvPr>
          <p:cNvPicPr>
            <a:picLocks noChangeAspect="1"/>
          </p:cNvPicPr>
          <p:nvPr/>
        </p:nvPicPr>
        <p:blipFill>
          <a:blip r:embed="rId2"/>
          <a:stretch>
            <a:fillRect/>
          </a:stretch>
        </p:blipFill>
        <p:spPr>
          <a:xfrm>
            <a:off x="8448262" y="1427919"/>
            <a:ext cx="2928730" cy="4416339"/>
          </a:xfrm>
          <a:prstGeom prst="rect">
            <a:avLst/>
          </a:prstGeom>
        </p:spPr>
      </p:pic>
      <p:pic>
        <p:nvPicPr>
          <p:cNvPr id="8" name="Picture 7">
            <a:extLst>
              <a:ext uri="{FF2B5EF4-FFF2-40B4-BE49-F238E27FC236}">
                <a16:creationId xmlns:a16="http://schemas.microsoft.com/office/drawing/2014/main" id="{F9F3BFA6-6078-4F87-917C-E032AE62360C}"/>
              </a:ext>
            </a:extLst>
          </p:cNvPr>
          <p:cNvPicPr>
            <a:picLocks noChangeAspect="1"/>
          </p:cNvPicPr>
          <p:nvPr/>
        </p:nvPicPr>
        <p:blipFill>
          <a:blip r:embed="rId3"/>
          <a:stretch>
            <a:fillRect/>
          </a:stretch>
        </p:blipFill>
        <p:spPr>
          <a:xfrm>
            <a:off x="1561063" y="2414167"/>
            <a:ext cx="2946643" cy="4241380"/>
          </a:xfrm>
          <a:prstGeom prst="rect">
            <a:avLst/>
          </a:prstGeom>
        </p:spPr>
      </p:pic>
    </p:spTree>
    <p:extLst>
      <p:ext uri="{BB962C8B-B14F-4D97-AF65-F5344CB8AC3E}">
        <p14:creationId xmlns:p14="http://schemas.microsoft.com/office/powerpoint/2010/main" val="281543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064A-08D9-4F5A-9EAF-008762CA36CB}"/>
              </a:ext>
            </a:extLst>
          </p:cNvPr>
          <p:cNvSpPr>
            <a:spLocks noGrp="1"/>
          </p:cNvSpPr>
          <p:nvPr>
            <p:ph type="title"/>
          </p:nvPr>
        </p:nvSpPr>
        <p:spPr/>
        <p:txBody>
          <a:bodyPr>
            <a:normAutofit/>
          </a:bodyPr>
          <a:lstStyle/>
          <a:p>
            <a:pPr algn="ctr"/>
            <a:r>
              <a:rPr lang="en-US" sz="5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SJC JC   CHEMISTRY   LECTURES</a:t>
            </a:r>
            <a:endParaRPr lang="en-US" sz="5400" dirty="0"/>
          </a:p>
        </p:txBody>
      </p:sp>
      <p:sp>
        <p:nvSpPr>
          <p:cNvPr id="3" name="Content Placeholder 2">
            <a:extLst>
              <a:ext uri="{FF2B5EF4-FFF2-40B4-BE49-F238E27FC236}">
                <a16:creationId xmlns:a16="http://schemas.microsoft.com/office/drawing/2014/main" id="{493ECEE1-D1C4-4BE4-BCF6-4D9D6975E22A}"/>
              </a:ext>
            </a:extLst>
          </p:cNvPr>
          <p:cNvSpPr>
            <a:spLocks noGrp="1"/>
          </p:cNvSpPr>
          <p:nvPr>
            <p:ph sz="half" idx="1"/>
          </p:nvPr>
        </p:nvSpPr>
        <p:spPr>
          <a:xfrm>
            <a:off x="3363347" y="1555524"/>
            <a:ext cx="5741505" cy="548171"/>
          </a:xfrm>
        </p:spPr>
        <p:txBody>
          <a:bodyPr>
            <a:normAutofit lnSpcReduction="10000"/>
          </a:bodyPr>
          <a:lstStyle/>
          <a:p>
            <a:pPr marL="0" indent="0">
              <a:spcBef>
                <a:spcPts val="600"/>
              </a:spcBef>
              <a:spcAft>
                <a:spcPts val="600"/>
              </a:spcAft>
              <a:buNone/>
            </a:pPr>
            <a:r>
              <a:rPr lang="en-US" b="1" dirty="0">
                <a:ln>
                  <a:solidFill>
                    <a:schemeClr val="accent4">
                      <a:lumMod val="60000"/>
                      <a:lumOff val="40000"/>
                    </a:schemeClr>
                  </a:solidFill>
                </a:ln>
                <a:solidFill>
                  <a:srgbClr val="FF0000"/>
                </a:solidFill>
                <a:latin typeface="Engravers MT" panose="02090707080505020304" pitchFamily="18" charset="0"/>
              </a:rPr>
              <a:t>Ms. Lucero cob , </a:t>
            </a:r>
            <a:r>
              <a:rPr lang="en-US" b="1" dirty="0">
                <a:ln>
                  <a:solidFill>
                    <a:schemeClr val="accent4">
                      <a:lumMod val="60000"/>
                      <a:lumOff val="40000"/>
                    </a:schemeClr>
                  </a:solidFill>
                </a:ln>
                <a:solidFill>
                  <a:srgbClr val="FF0000"/>
                </a:solidFill>
                <a:latin typeface="Rockwell Extra Bold" panose="02060903040505020403" pitchFamily="18" charset="0"/>
              </a:rPr>
              <a:t>B</a:t>
            </a:r>
            <a:r>
              <a:rPr lang="en-US" dirty="0">
                <a:ln>
                  <a:solidFill>
                    <a:schemeClr val="accent4">
                      <a:lumMod val="60000"/>
                      <a:lumOff val="40000"/>
                    </a:schemeClr>
                  </a:solidFill>
                </a:ln>
                <a:solidFill>
                  <a:srgbClr val="FF0000"/>
                </a:solidFill>
                <a:latin typeface="Rockwell Extra Bold" panose="02060903040505020403" pitchFamily="18" charset="0"/>
              </a:rPr>
              <a:t>. Sc.</a:t>
            </a:r>
            <a:endParaRPr lang="en-US" b="1" dirty="0">
              <a:ln>
                <a:solidFill>
                  <a:schemeClr val="accent4">
                    <a:lumMod val="60000"/>
                    <a:lumOff val="40000"/>
                  </a:schemeClr>
                </a:solidFill>
              </a:ln>
              <a:solidFill>
                <a:srgbClr val="FF0000"/>
              </a:solidFill>
              <a:latin typeface="Engravers MT" panose="02090707080505020304" pitchFamily="18" charset="0"/>
            </a:endParaRPr>
          </a:p>
          <a:p>
            <a:pPr>
              <a:spcBef>
                <a:spcPts val="600"/>
              </a:spcBef>
              <a:spcAft>
                <a:spcPts val="600"/>
              </a:spcAft>
            </a:pPr>
            <a:endParaRPr lang="en-US" b="1" dirty="0">
              <a:ln>
                <a:solidFill>
                  <a:schemeClr val="accent4">
                    <a:lumMod val="60000"/>
                    <a:lumOff val="40000"/>
                  </a:schemeClr>
                </a:solidFill>
              </a:ln>
              <a:solidFill>
                <a:srgbClr val="FF0000"/>
              </a:solidFill>
              <a:latin typeface="Engravers MT" panose="02090707080505020304" pitchFamily="18" charset="0"/>
            </a:endParaRPr>
          </a:p>
          <a:p>
            <a:endParaRPr lang="en-US" dirty="0"/>
          </a:p>
        </p:txBody>
      </p:sp>
      <p:pic>
        <p:nvPicPr>
          <p:cNvPr id="7" name="Picture 6" descr="A young boy in a white shirt and smiling at the camera&#10;&#10;Description automatically generated">
            <a:extLst>
              <a:ext uri="{FF2B5EF4-FFF2-40B4-BE49-F238E27FC236}">
                <a16:creationId xmlns:a16="http://schemas.microsoft.com/office/drawing/2014/main" id="{1887DAA2-9EE7-4559-9A76-6D8422C03E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9707" y="2044286"/>
            <a:ext cx="3336442" cy="4448589"/>
          </a:xfrm>
          <a:prstGeom prst="rect">
            <a:avLst/>
          </a:prstGeom>
        </p:spPr>
      </p:pic>
    </p:spTree>
    <p:extLst>
      <p:ext uri="{BB962C8B-B14F-4D97-AF65-F5344CB8AC3E}">
        <p14:creationId xmlns:p14="http://schemas.microsoft.com/office/powerpoint/2010/main" val="375134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D05F9-3A81-4071-A698-6B01BF3417FA}"/>
              </a:ext>
            </a:extLst>
          </p:cNvPr>
          <p:cNvSpPr>
            <a:spLocks noGrp="1"/>
          </p:cNvSpPr>
          <p:nvPr>
            <p:ph sz="half" idx="1"/>
          </p:nvPr>
        </p:nvSpPr>
        <p:spPr>
          <a:xfrm>
            <a:off x="304800" y="0"/>
            <a:ext cx="5380383" cy="6758609"/>
          </a:xfrm>
        </p:spPr>
        <p:txBody>
          <a:bodyPr>
            <a:normAutofit fontScale="92500" lnSpcReduction="10000"/>
          </a:bodyPr>
          <a:lstStyle/>
          <a:p>
            <a:pPr marL="0" indent="0" algn="ctr">
              <a:buNone/>
            </a:pPr>
            <a:r>
              <a:rPr lang="en-US" sz="4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SJC JC   </a:t>
            </a:r>
          </a:p>
          <a:p>
            <a:pPr marL="0" indent="0" algn="ctr">
              <a:buNone/>
            </a:pPr>
            <a:r>
              <a:rPr lang="en-US" sz="4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GENERAL SCIENCE LECTURE</a:t>
            </a:r>
          </a:p>
          <a:p>
            <a:endParaRPr lang="en-US"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endParaRPr>
          </a:p>
          <a:p>
            <a:pPr marL="0" indent="0">
              <a:buNone/>
            </a:pPr>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a:p>
            <a:pPr marL="0" indent="0">
              <a:buNone/>
            </a:pPr>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a:p>
            <a:pPr marL="0" indent="0">
              <a:buNone/>
            </a:pPr>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a:p>
            <a:pPr marL="0" indent="0">
              <a:buNone/>
            </a:pPr>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a:p>
            <a:pPr marL="0" indent="0">
              <a:buNone/>
            </a:pPr>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a:p>
            <a:pPr marL="0" indent="0">
              <a:buNone/>
            </a:pPr>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a:p>
            <a:pPr marL="0" indent="0">
              <a:buNone/>
            </a:pPr>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a:p>
            <a:pPr marL="0" indent="0">
              <a:buNone/>
            </a:pPr>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a:p>
            <a:pPr marL="0" indent="0">
              <a:buNone/>
            </a:pPr>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a:p>
            <a:pPr marL="0" indent="0">
              <a:buNone/>
            </a:pPr>
            <a:r>
              <a:rPr lang="en-US" b="1" dirty="0">
                <a:ln>
                  <a:solidFill>
                    <a:schemeClr val="accent4">
                      <a:lumMod val="60000"/>
                      <a:lumOff val="40000"/>
                    </a:schemeClr>
                  </a:solidFill>
                </a:ln>
                <a:solidFill>
                  <a:schemeClr val="accent2">
                    <a:lumMod val="75000"/>
                  </a:schemeClr>
                </a:solidFill>
                <a:latin typeface="Engravers MT" panose="02090707080505020304" pitchFamily="18" charset="0"/>
              </a:rPr>
              <a:t>MS. LIANY AYUSO , </a:t>
            </a:r>
            <a:r>
              <a:rPr lang="en-US" b="1" dirty="0">
                <a:ln>
                  <a:solidFill>
                    <a:schemeClr val="accent4">
                      <a:lumMod val="60000"/>
                      <a:lumOff val="40000"/>
                    </a:schemeClr>
                  </a:solidFill>
                </a:ln>
                <a:solidFill>
                  <a:srgbClr val="FF0000"/>
                </a:solidFill>
                <a:latin typeface="Rockwell Extra Bold" panose="02060903040505020403" pitchFamily="18" charset="0"/>
              </a:rPr>
              <a:t>B</a:t>
            </a:r>
            <a:r>
              <a:rPr lang="en-US" dirty="0">
                <a:ln>
                  <a:solidFill>
                    <a:schemeClr val="accent4">
                      <a:lumMod val="60000"/>
                      <a:lumOff val="40000"/>
                    </a:schemeClr>
                  </a:solidFill>
                </a:ln>
                <a:solidFill>
                  <a:srgbClr val="FF0000"/>
                </a:solidFill>
                <a:latin typeface="Rockwell Extra Bold" panose="02060903040505020403" pitchFamily="18" charset="0"/>
              </a:rPr>
              <a:t>. Sc.</a:t>
            </a:r>
            <a:endParaRPr lang="en-US" b="1" dirty="0">
              <a:ln>
                <a:solidFill>
                  <a:schemeClr val="accent4">
                    <a:lumMod val="60000"/>
                    <a:lumOff val="40000"/>
                  </a:schemeClr>
                </a:solidFill>
              </a:ln>
              <a:solidFill>
                <a:srgbClr val="FF0000"/>
              </a:solidFill>
              <a:latin typeface="Engravers MT" panose="02090707080505020304" pitchFamily="18" charset="0"/>
            </a:endParaRPr>
          </a:p>
          <a:p>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a:p>
            <a:pPr marL="0" indent="0">
              <a:buNone/>
            </a:pPr>
            <a:endParaRPr lang="en-US" dirty="0"/>
          </a:p>
        </p:txBody>
      </p:sp>
      <p:sp>
        <p:nvSpPr>
          <p:cNvPr id="4" name="Content Placeholder 3">
            <a:extLst>
              <a:ext uri="{FF2B5EF4-FFF2-40B4-BE49-F238E27FC236}">
                <a16:creationId xmlns:a16="http://schemas.microsoft.com/office/drawing/2014/main" id="{4AC33CE8-5407-489E-BE30-BBAE9F55A1A8}"/>
              </a:ext>
            </a:extLst>
          </p:cNvPr>
          <p:cNvSpPr>
            <a:spLocks noGrp="1"/>
          </p:cNvSpPr>
          <p:nvPr>
            <p:ph sz="half" idx="2"/>
          </p:nvPr>
        </p:nvSpPr>
        <p:spPr>
          <a:xfrm>
            <a:off x="5916269" y="5117385"/>
            <a:ext cx="6773515" cy="2120348"/>
          </a:xfrm>
        </p:spPr>
        <p:txBody>
          <a:bodyPr>
            <a:normAutofit fontScale="92500" lnSpcReduction="10000"/>
          </a:bodyPr>
          <a:lstStyle/>
          <a:p>
            <a:pPr marL="0" indent="0" algn="ctr">
              <a:buNone/>
            </a:pPr>
            <a:r>
              <a:rPr lang="en-US" sz="48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SJC JC  </a:t>
            </a:r>
          </a:p>
          <a:p>
            <a:pPr marL="0" indent="0" algn="ctr">
              <a:buNone/>
            </a:pPr>
            <a:r>
              <a:rPr lang="en-US" sz="48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rPr>
              <a:t> ENVIRONMENTAL SCIENCE    LECTURE</a:t>
            </a:r>
          </a:p>
          <a:p>
            <a:pPr algn="ctr"/>
            <a:endParaRPr lang="en-US" sz="2400" b="1" dirty="0">
              <a:ln w="0">
                <a:solidFill>
                  <a:schemeClr val="bg1"/>
                </a:solidFill>
              </a:ln>
              <a:solidFill>
                <a:srgbClr val="002060"/>
              </a:solidFill>
              <a:effectLst>
                <a:glow rad="228600">
                  <a:schemeClr val="accent6">
                    <a:satMod val="175000"/>
                    <a:alpha val="40000"/>
                  </a:schemeClr>
                </a:glow>
                <a:outerShdw blurRad="38100" dist="25400" dir="5400000" algn="ctr" rotWithShape="0">
                  <a:srgbClr val="6E747A">
                    <a:alpha val="43000"/>
                  </a:srgbClr>
                </a:outerShdw>
              </a:effectLst>
              <a:latin typeface="AR JULIAN" panose="02000000000000000000" pitchFamily="2" charset="0"/>
            </a:endParaRPr>
          </a:p>
          <a:p>
            <a:pPr algn="ctr"/>
            <a:endParaRPr lang="en-US" sz="2400" dirty="0"/>
          </a:p>
        </p:txBody>
      </p:sp>
      <p:pic>
        <p:nvPicPr>
          <p:cNvPr id="5" name="Picture 4">
            <a:extLst>
              <a:ext uri="{FF2B5EF4-FFF2-40B4-BE49-F238E27FC236}">
                <a16:creationId xmlns:a16="http://schemas.microsoft.com/office/drawing/2014/main" id="{F7378B6D-01C2-4EEB-B108-FC0ED825F574}"/>
              </a:ext>
            </a:extLst>
          </p:cNvPr>
          <p:cNvPicPr>
            <a:picLocks noChangeAspect="1"/>
          </p:cNvPicPr>
          <p:nvPr/>
        </p:nvPicPr>
        <p:blipFill>
          <a:blip r:embed="rId2"/>
          <a:stretch>
            <a:fillRect/>
          </a:stretch>
        </p:blipFill>
        <p:spPr>
          <a:xfrm>
            <a:off x="1126435" y="1936123"/>
            <a:ext cx="3154017" cy="4052434"/>
          </a:xfrm>
          <a:prstGeom prst="rect">
            <a:avLst/>
          </a:prstGeom>
        </p:spPr>
      </p:pic>
      <p:sp>
        <p:nvSpPr>
          <p:cNvPr id="7" name="Rectangle 6">
            <a:extLst>
              <a:ext uri="{FF2B5EF4-FFF2-40B4-BE49-F238E27FC236}">
                <a16:creationId xmlns:a16="http://schemas.microsoft.com/office/drawing/2014/main" id="{1E60C7BB-BAF4-44A5-8620-B47A0FD24897}"/>
              </a:ext>
            </a:extLst>
          </p:cNvPr>
          <p:cNvSpPr/>
          <p:nvPr/>
        </p:nvSpPr>
        <p:spPr>
          <a:xfrm>
            <a:off x="7129669" y="234515"/>
            <a:ext cx="4757531" cy="1107996"/>
          </a:xfrm>
          <a:prstGeom prst="rect">
            <a:avLst/>
          </a:prstGeom>
        </p:spPr>
        <p:txBody>
          <a:bodyPr wrap="square">
            <a:spAutoFit/>
          </a:bodyPr>
          <a:lstStyle/>
          <a:p>
            <a:pPr algn="r"/>
            <a:r>
              <a:rPr lang="en-US" sz="2400" b="1" dirty="0">
                <a:ln>
                  <a:solidFill>
                    <a:schemeClr val="accent4">
                      <a:lumMod val="60000"/>
                      <a:lumOff val="40000"/>
                    </a:schemeClr>
                  </a:solidFill>
                </a:ln>
                <a:solidFill>
                  <a:schemeClr val="accent2">
                    <a:lumMod val="75000"/>
                  </a:schemeClr>
                </a:solidFill>
                <a:latin typeface="Engravers MT" panose="02090707080505020304" pitchFamily="18" charset="0"/>
              </a:rPr>
              <a:t>MS. GERALDINE GODOY  </a:t>
            </a:r>
            <a:r>
              <a:rPr lang="en-US" sz="2400" b="1" dirty="0">
                <a:ln>
                  <a:solidFill>
                    <a:schemeClr val="accent4">
                      <a:lumMod val="60000"/>
                      <a:lumOff val="40000"/>
                    </a:schemeClr>
                  </a:solidFill>
                </a:ln>
                <a:solidFill>
                  <a:srgbClr val="FF0000"/>
                </a:solidFill>
                <a:latin typeface="Rockwell Extra Bold" panose="02060903040505020403" pitchFamily="18" charset="0"/>
              </a:rPr>
              <a:t>M</a:t>
            </a:r>
            <a:r>
              <a:rPr lang="en-US" sz="2400" dirty="0">
                <a:ln>
                  <a:solidFill>
                    <a:schemeClr val="accent4">
                      <a:lumMod val="60000"/>
                      <a:lumOff val="40000"/>
                    </a:schemeClr>
                  </a:solidFill>
                </a:ln>
                <a:solidFill>
                  <a:srgbClr val="FF0000"/>
                </a:solidFill>
                <a:latin typeface="Rockwell Extra Bold" panose="02060903040505020403" pitchFamily="18" charset="0"/>
              </a:rPr>
              <a:t>. Sc.</a:t>
            </a:r>
            <a:endParaRPr lang="en-US" sz="2400" b="1" dirty="0">
              <a:ln>
                <a:solidFill>
                  <a:schemeClr val="accent4">
                    <a:lumMod val="60000"/>
                    <a:lumOff val="40000"/>
                  </a:schemeClr>
                </a:solidFill>
              </a:ln>
              <a:solidFill>
                <a:srgbClr val="FF0000"/>
              </a:solidFill>
              <a:latin typeface="Engravers MT" panose="02090707080505020304" pitchFamily="18" charset="0"/>
            </a:endParaRPr>
          </a:p>
          <a:p>
            <a:endParaRPr lang="en-US" b="1" dirty="0">
              <a:ln>
                <a:solidFill>
                  <a:schemeClr val="accent4">
                    <a:lumMod val="60000"/>
                    <a:lumOff val="40000"/>
                  </a:schemeClr>
                </a:solidFill>
              </a:ln>
              <a:solidFill>
                <a:schemeClr val="accent2">
                  <a:lumMod val="75000"/>
                </a:schemeClr>
              </a:solidFill>
              <a:latin typeface="Engravers MT" panose="02090707080505020304" pitchFamily="18" charset="0"/>
            </a:endParaRPr>
          </a:p>
        </p:txBody>
      </p:sp>
      <p:pic>
        <p:nvPicPr>
          <p:cNvPr id="2" name="Picture 1">
            <a:extLst>
              <a:ext uri="{FF2B5EF4-FFF2-40B4-BE49-F238E27FC236}">
                <a16:creationId xmlns:a16="http://schemas.microsoft.com/office/drawing/2014/main" id="{8532B740-6A7B-4718-9538-C10A313FD4AE}"/>
              </a:ext>
            </a:extLst>
          </p:cNvPr>
          <p:cNvPicPr>
            <a:picLocks noChangeAspect="1"/>
          </p:cNvPicPr>
          <p:nvPr/>
        </p:nvPicPr>
        <p:blipFill>
          <a:blip r:embed="rId3"/>
          <a:stretch>
            <a:fillRect/>
          </a:stretch>
        </p:blipFill>
        <p:spPr>
          <a:xfrm>
            <a:off x="8284403" y="1073791"/>
            <a:ext cx="2781162" cy="3919070"/>
          </a:xfrm>
          <a:prstGeom prst="rect">
            <a:avLst/>
          </a:prstGeom>
        </p:spPr>
      </p:pic>
    </p:spTree>
    <p:extLst>
      <p:ext uri="{BB962C8B-B14F-4D97-AF65-F5344CB8AC3E}">
        <p14:creationId xmlns:p14="http://schemas.microsoft.com/office/powerpoint/2010/main" val="350222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17" dur="500"/>
                                        <p:tgtEl>
                                          <p:spTgt spid="3">
                                            <p:txEl>
                                              <p:pRg st="12" end="1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49EC835-659A-44AA-AC80-E01342A87D1A}"/>
              </a:ext>
            </a:extLst>
          </p:cNvPr>
          <p:cNvSpPr>
            <a:spLocks noGrp="1"/>
          </p:cNvSpPr>
          <p:nvPr>
            <p:ph type="title"/>
          </p:nvPr>
        </p:nvSpPr>
        <p:spPr>
          <a:xfrm>
            <a:off x="6895963" y="1624653"/>
            <a:ext cx="4442597" cy="1454051"/>
          </a:xfrm>
        </p:spPr>
        <p:txBody>
          <a:bodyPr vert="horz" lIns="91440" tIns="45720" rIns="91440" bIns="45720" rtlCol="0" anchor="ctr">
            <a:noAutofit/>
          </a:bodyPr>
          <a:lstStyle/>
          <a:p>
            <a:pPr algn="ctr"/>
            <a:r>
              <a:rPr lang="en-US" sz="5400" b="1" dirty="0">
                <a:ln w="0">
                  <a:solidFill>
                    <a:schemeClr val="bg1"/>
                  </a:solidFill>
                </a:ln>
                <a:solidFill>
                  <a:srgbClr val="000000"/>
                </a:solidFill>
                <a:effectLst>
                  <a:glow rad="228600">
                    <a:schemeClr val="accent6">
                      <a:satMod val="175000"/>
                      <a:alpha val="40000"/>
                    </a:schemeClr>
                  </a:glow>
                  <a:outerShdw blurRad="38100" dist="25400" dir="5400000" algn="ctr" rotWithShape="0">
                    <a:srgbClr val="6E747A">
                      <a:alpha val="43000"/>
                    </a:srgbClr>
                  </a:outerShdw>
                </a:effectLst>
                <a:latin typeface="AR JULIAN"/>
              </a:rPr>
              <a:t>SJC JC   SCIENCE LAB ASSISTANT</a:t>
            </a:r>
            <a:br>
              <a:rPr lang="en-US" sz="5400" b="1" dirty="0">
                <a:ln w="0">
                  <a:solidFill>
                    <a:schemeClr val="bg1"/>
                  </a:solidFill>
                </a:ln>
                <a:solidFill>
                  <a:srgbClr val="000000"/>
                </a:solidFill>
                <a:effectLst>
                  <a:glow rad="228600">
                    <a:schemeClr val="accent6">
                      <a:satMod val="175000"/>
                      <a:alpha val="40000"/>
                    </a:schemeClr>
                  </a:glow>
                  <a:outerShdw blurRad="38100" dist="25400" dir="5400000" algn="ctr" rotWithShape="0">
                    <a:srgbClr val="6E747A">
                      <a:alpha val="43000"/>
                    </a:srgbClr>
                  </a:outerShdw>
                </a:effectLst>
                <a:latin typeface="AR JULIAN"/>
              </a:rPr>
            </a:br>
            <a:endParaRPr lang="en-US" sz="5400" dirty="0">
              <a:solidFill>
                <a:srgbClr val="000000"/>
              </a:solidFill>
              <a:latin typeface="AR JULIAN"/>
            </a:endParaRP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449AC8B-2B5B-43C0-8170-7CB7D083A35A}"/>
              </a:ext>
            </a:extLst>
          </p:cNvPr>
          <p:cNvSpPr>
            <a:spLocks noGrp="1"/>
          </p:cNvSpPr>
          <p:nvPr>
            <p:ph sz="half" idx="1"/>
          </p:nvPr>
        </p:nvSpPr>
        <p:spPr>
          <a:xfrm>
            <a:off x="5296038" y="2978273"/>
            <a:ext cx="6313461" cy="3639289"/>
          </a:xfrm>
        </p:spPr>
        <p:txBody>
          <a:bodyPr vert="horz" lIns="91440" tIns="45720" rIns="91440" bIns="45720" rtlCol="0" anchor="ctr">
            <a:normAutofit/>
          </a:bodyPr>
          <a:lstStyle/>
          <a:p>
            <a:pPr marL="0" indent="0">
              <a:buNone/>
            </a:pPr>
            <a:r>
              <a:rPr lang="en-US" b="1" dirty="0">
                <a:ln>
                  <a:solidFill>
                    <a:schemeClr val="accent4">
                      <a:lumMod val="60000"/>
                      <a:lumOff val="40000"/>
                    </a:schemeClr>
                  </a:solidFill>
                </a:ln>
                <a:solidFill>
                  <a:srgbClr val="000000"/>
                </a:solidFill>
                <a:latin typeface="Engravers MT" panose="02090707080505020304" pitchFamily="18" charset="0"/>
              </a:rPr>
              <a:t>MR. RASHEED GARDINER </a:t>
            </a:r>
          </a:p>
          <a:p>
            <a:pPr marL="0" indent="0" algn="r">
              <a:buNone/>
            </a:pPr>
            <a:r>
              <a:rPr lang="en-US" sz="2000" b="1" dirty="0">
                <a:ln>
                  <a:solidFill>
                    <a:schemeClr val="accent4">
                      <a:lumMod val="60000"/>
                      <a:lumOff val="40000"/>
                    </a:schemeClr>
                  </a:solidFill>
                </a:ln>
                <a:solidFill>
                  <a:srgbClr val="000000"/>
                </a:solidFill>
              </a:rPr>
              <a:t> </a:t>
            </a:r>
            <a:r>
              <a:rPr lang="en-US" dirty="0">
                <a:ln>
                  <a:solidFill>
                    <a:schemeClr val="accent4">
                      <a:lumMod val="60000"/>
                      <a:lumOff val="40000"/>
                    </a:schemeClr>
                  </a:solidFill>
                </a:ln>
                <a:solidFill>
                  <a:srgbClr val="002060"/>
                </a:solidFill>
                <a:latin typeface="AR JULIAN" panose="02000000000000000000"/>
              </a:rPr>
              <a:t>As. Sc.</a:t>
            </a:r>
          </a:p>
          <a:p>
            <a:endParaRPr lang="en-US" sz="2000" dirty="0">
              <a:solidFill>
                <a:srgbClr val="000000"/>
              </a:solidFill>
            </a:endParaRPr>
          </a:p>
        </p:txBody>
      </p:sp>
      <p:pic>
        <p:nvPicPr>
          <p:cNvPr id="7" name="Picture 6">
            <a:extLst>
              <a:ext uri="{FF2B5EF4-FFF2-40B4-BE49-F238E27FC236}">
                <a16:creationId xmlns:a16="http://schemas.microsoft.com/office/drawing/2014/main" id="{304008BD-75EA-45F2-8D78-2F29C8F1476E}"/>
              </a:ext>
            </a:extLst>
          </p:cNvPr>
          <p:cNvPicPr>
            <a:picLocks noChangeAspect="1"/>
          </p:cNvPicPr>
          <p:nvPr/>
        </p:nvPicPr>
        <p:blipFill>
          <a:blip r:embed="rId3"/>
          <a:stretch>
            <a:fillRect/>
          </a:stretch>
        </p:blipFill>
        <p:spPr>
          <a:xfrm>
            <a:off x="-80914" y="0"/>
            <a:ext cx="5271892" cy="7093473"/>
          </a:xfrm>
          <a:prstGeom prst="rect">
            <a:avLst/>
          </a:prstGeom>
        </p:spPr>
      </p:pic>
    </p:spTree>
    <p:extLst>
      <p:ext uri="{BB962C8B-B14F-4D97-AF65-F5344CB8AC3E}">
        <p14:creationId xmlns:p14="http://schemas.microsoft.com/office/powerpoint/2010/main" val="3487840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TotalTime>
  <Words>1885</Words>
  <Application>Microsoft Office PowerPoint</Application>
  <PresentationFormat>Widescreen</PresentationFormat>
  <Paragraphs>293</Paragraphs>
  <Slides>34</Slides>
  <Notes>0</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34</vt:i4>
      </vt:variant>
    </vt:vector>
  </HeadingPairs>
  <TitlesOfParts>
    <vt:vector size="58" baseType="lpstr">
      <vt:lpstr>AngsanaUPC</vt:lpstr>
      <vt:lpstr>AR BERKLEY</vt:lpstr>
      <vt:lpstr>AR JULIAN</vt:lpstr>
      <vt:lpstr>Arial</vt:lpstr>
      <vt:lpstr>Arial Rounded MT Bold</vt:lpstr>
      <vt:lpstr>Bahnschrift SemiBold</vt:lpstr>
      <vt:lpstr>Bahnschrift SemiBold SemiConden</vt:lpstr>
      <vt:lpstr>Baskerville Old Face</vt:lpstr>
      <vt:lpstr>Berlin Sans FB Demi</vt:lpstr>
      <vt:lpstr>Bodoni MT Black</vt:lpstr>
      <vt:lpstr>Bookman Old Style</vt:lpstr>
      <vt:lpstr>Britannic Bold</vt:lpstr>
      <vt:lpstr>Calibri</vt:lpstr>
      <vt:lpstr>Calibri Light</vt:lpstr>
      <vt:lpstr>Engravers MT</vt:lpstr>
      <vt:lpstr>inherit</vt:lpstr>
      <vt:lpstr>Lucida Bright</vt:lpstr>
      <vt:lpstr>Lucida Calligraphy</vt:lpstr>
      <vt:lpstr>Microsoft PhagsPa</vt:lpstr>
      <vt:lpstr>Rockwell Extra Bold</vt:lpstr>
      <vt:lpstr>Times New Roman</vt:lpstr>
      <vt:lpstr>Tw Cen MT Condensed Extra Bold</vt:lpstr>
      <vt:lpstr>Wingdings</vt:lpstr>
      <vt:lpstr>Office Theme</vt:lpstr>
      <vt:lpstr>Math &amp; Science  Department </vt:lpstr>
      <vt:lpstr>MEETING’S AGENDA</vt:lpstr>
      <vt:lpstr>PowerPoint Presentation</vt:lpstr>
      <vt:lpstr>HEAD of DEPARTMENT (HoD) &amp; MATH &amp; PHYSICS LECTURE</vt:lpstr>
      <vt:lpstr>SJC JC    MATH   LECTURES</vt:lpstr>
      <vt:lpstr>SJC JC    BIOLOGY   LECTURES</vt:lpstr>
      <vt:lpstr>SJC JC   CHEMISTRY   LECTURES</vt:lpstr>
      <vt:lpstr>PowerPoint Presentation</vt:lpstr>
      <vt:lpstr>SJC JC   SCIENCE LAB ASSISTANT </vt:lpstr>
      <vt:lpstr>PowerPoint Presentation</vt:lpstr>
      <vt:lpstr>MATH &amp; SCEINCE DEPARTMENT MISSION STATEMENT  </vt:lpstr>
      <vt:lpstr>Programs </vt:lpstr>
      <vt:lpstr>Programs </vt:lpstr>
      <vt:lpstr>Programs </vt:lpstr>
      <vt:lpstr>Programs</vt:lpstr>
      <vt:lpstr>Interdisciplinary PROGRAM…  important to know</vt:lpstr>
      <vt:lpstr>General core course</vt:lpstr>
      <vt:lpstr>PowerPoint Presentation</vt:lpstr>
      <vt:lpstr>PowerPoint Presentation</vt:lpstr>
      <vt:lpstr>Professional Core</vt:lpstr>
      <vt:lpstr>PowerPoint Presentation</vt:lpstr>
      <vt:lpstr>Professional Core </vt:lpstr>
      <vt:lpstr>Professional Core </vt:lpstr>
      <vt:lpstr>PowerPoint Presentation</vt:lpstr>
      <vt:lpstr>PowerPoint Presentation</vt:lpstr>
      <vt:lpstr>PowerPoint Presentation</vt:lpstr>
      <vt:lpstr>PowerPoint Presentation</vt:lpstr>
      <vt:lpstr>PowerPoint Presentation</vt:lpstr>
      <vt:lpstr>MAJOR EVENTS </vt:lpstr>
      <vt:lpstr>IMPORTANT DATES</vt:lpstr>
      <vt:lpstr>THE MATH &amp; SCIENCE DEPARTMENT  @  WORK &amp; PLAY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&amp; Science  Department</dc:title>
  <dc:creator>Geraldine Godoy</dc:creator>
  <cp:lastModifiedBy>o1</cp:lastModifiedBy>
  <cp:revision>22</cp:revision>
  <dcterms:created xsi:type="dcterms:W3CDTF">2020-05-08T04:45:54Z</dcterms:created>
  <dcterms:modified xsi:type="dcterms:W3CDTF">2022-04-30T00:24:01Z</dcterms:modified>
</cp:coreProperties>
</file>