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8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40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41" r:id="rId83"/>
    <p:sldId id="339" r:id="rId8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86"/>
      <p:bold r:id="rId87"/>
      <p:italic r:id="rId88"/>
      <p:boldItalic r:id="rId89"/>
    </p:embeddedFont>
    <p:embeddedFont>
      <p:font typeface="Corben" panose="020B0604020202020204" charset="0"/>
      <p:bold r:id="rId90"/>
    </p:embeddedFont>
    <p:embeddedFont>
      <p:font typeface="Lucida Sans" panose="020B0602030504020204" pitchFamily="34" charset="0"/>
      <p:regular r:id="rId91"/>
      <p:bold r:id="rId92"/>
      <p:italic r:id="rId93"/>
      <p:boldItalic r:id="rId9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98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4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5.fntdata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3.fntdata"/><Relationship Id="rId91" Type="http://schemas.openxmlformats.org/officeDocument/2006/relationships/font" Target="fonts/font6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1.fntdata"/><Relationship Id="rId9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8.fntdata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81599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77736d02be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77736d02be_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g77736d02be_2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Z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4104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1272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6750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4828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3417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63830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15017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991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03355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818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712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3038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4310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79525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0934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5116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05147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25000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31273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11178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48569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7246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96734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750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7476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55689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7" name="Google Shape;38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23886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15165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77758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63069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39917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39333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044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72251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67694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00181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1" name="Google Shape;481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93966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22567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6" name="Google Shape;506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255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77736d02be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77736d02be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g77736d02be_2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Z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8874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73696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8" name="Google Shape;538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17792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426026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9988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66932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2" name="Google Shape;572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55240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73645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0" name="Google Shape;590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0901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434552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9" name="Google Shape;609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77294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8" name="Google Shape;618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56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16760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7" name="Google Shape;627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72705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5" name="Google Shape;635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58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030508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3" name="Google Shape;643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59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97846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0" name="Google Shape;650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60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3011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659713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0" name="Google Shape;660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61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849796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732374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046388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576975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2" name="Google Shape;692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/>
              <a:t>Ebooks </a:t>
            </a:r>
            <a:endParaRPr/>
          </a:p>
        </p:txBody>
      </p:sp>
      <p:sp>
        <p:nvSpPr>
          <p:cNvPr id="693" name="Google Shape;693;p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65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483593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805149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877574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776ee1ce7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776ee1ce7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g776ee1ce7c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Z"/>
              <a:t>68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380072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124835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2" name="Google Shape;722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/>
              <a:t>Law library resources, e-books and legislations (www.belizelaw.org)</a:t>
            </a:r>
            <a:endParaRPr/>
          </a:p>
        </p:txBody>
      </p:sp>
      <p:sp>
        <p:nvSpPr>
          <p:cNvPr id="723" name="Google Shape;723;p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70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8462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85144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8" name="Google Shape;728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71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897358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7" name="Google Shape;737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72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905097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77736d02be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5" name="Google Shape;745;g77736d02be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g77736d02be_2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73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115510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1" name="Google Shape;751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74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284527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8" name="Google Shape;758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75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720855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9" name="Google Shape;769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76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337109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8" name="Google Shape;778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77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994738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5" name="Google Shape;785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78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423356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2" name="Google Shape;792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79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63299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9" name="Google Shape;799;p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80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494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77736d02be_2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77736d02be_2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77736d02be_2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Z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85058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6" name="Google Shape;806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81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351427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0" name="Google Shape;820;p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83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8132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77736d02be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77736d02be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77736d02be_2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Z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2289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  <a:defRPr>
                <a:solidFill>
                  <a:srgbClr val="FFFF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  <a:defRPr i="1">
                <a:solidFill>
                  <a:srgbClr val="FFFF00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dt" idx="10"/>
          </p:nvPr>
        </p:nvSpPr>
        <p:spPr>
          <a:xfrm>
            <a:off x="428596" y="64928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FFFF00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FFFF00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FFFF00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FFFF00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dt" idx="10"/>
          </p:nvPr>
        </p:nvSpPr>
        <p:spPr>
          <a:xfrm>
            <a:off x="428596" y="64928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1800"/>
              <a:buNone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⮚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dt" idx="10"/>
          </p:nvPr>
        </p:nvSpPr>
        <p:spPr>
          <a:xfrm>
            <a:off x="428596" y="64928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1800"/>
              <a:buNone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⮚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dt" idx="10"/>
          </p:nvPr>
        </p:nvSpPr>
        <p:spPr>
          <a:xfrm>
            <a:off x="428596" y="64928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1800"/>
              <a:buNone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⮚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dt" idx="10"/>
          </p:nvPr>
        </p:nvSpPr>
        <p:spPr>
          <a:xfrm>
            <a:off x="428596" y="64928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, and 2 Content" type="objAndTwoObj">
  <p:cSld name="OBJECT_AND_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1800"/>
              <a:buNone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⮚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1800"/>
              <a:buNone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⮚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1800"/>
              <a:buNone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⮚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dt" idx="10"/>
          </p:nvPr>
        </p:nvSpPr>
        <p:spPr>
          <a:xfrm>
            <a:off x="428596" y="64928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>
            <a:spLocks noGrp="1"/>
          </p:cNvSpPr>
          <p:nvPr>
            <p:ph type="dt" idx="10"/>
          </p:nvPr>
        </p:nvSpPr>
        <p:spPr>
          <a:xfrm>
            <a:off x="428596" y="64928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dt" idx="10"/>
          </p:nvPr>
        </p:nvSpPr>
        <p:spPr>
          <a:xfrm>
            <a:off x="428596" y="64928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2800"/>
              <a:buNone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ts val="2400"/>
              <a:buChar char="⮚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2800"/>
              <a:buNone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ts val="2400"/>
              <a:buChar char="⮚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dt" idx="10"/>
          </p:nvPr>
        </p:nvSpPr>
        <p:spPr>
          <a:xfrm>
            <a:off x="428596" y="64928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FFFF00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FFFF00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2400"/>
              <a:buNone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Char char="⮚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FFFF00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FFFF00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FFFF00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FFFF00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2400"/>
              <a:buNone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Char char="⮚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FFFF00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FFFF00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dt" idx="10"/>
          </p:nvPr>
        </p:nvSpPr>
        <p:spPr>
          <a:xfrm>
            <a:off x="428596" y="64928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dt" idx="10"/>
          </p:nvPr>
        </p:nvSpPr>
        <p:spPr>
          <a:xfrm>
            <a:off x="428596" y="64928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SzPts val="2800"/>
              <a:buChar char="⮚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FFFF00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FFFF00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FFFF00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FFFF00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dt" idx="10"/>
          </p:nvPr>
        </p:nvSpPr>
        <p:spPr>
          <a:xfrm>
            <a:off x="428596" y="64928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Noto Sans Symbols"/>
              <a:buChar char="⮚"/>
              <a:defRPr sz="2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28596" y="64928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  <p:sp>
        <p:nvSpPr>
          <p:cNvPr id="15" name="Google Shape;15;p1"/>
          <p:cNvSpPr/>
          <p:nvPr/>
        </p:nvSpPr>
        <p:spPr>
          <a:xfrm>
            <a:off x="0" y="0"/>
            <a:ext cx="714348" cy="6858000"/>
          </a:xfrm>
          <a:prstGeom prst="rect">
            <a:avLst/>
          </a:prstGeom>
          <a:solidFill>
            <a:srgbClr val="00B05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8429652" y="0"/>
            <a:ext cx="714348" cy="6858000"/>
          </a:xfrm>
          <a:prstGeom prst="rect">
            <a:avLst/>
          </a:prstGeom>
          <a:solidFill>
            <a:srgbClr val="00B05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"/>
          <p:cNvSpPr/>
          <p:nvPr/>
        </p:nvSpPr>
        <p:spPr>
          <a:xfrm>
            <a:off x="214282" y="0"/>
            <a:ext cx="8715436" cy="142876"/>
          </a:xfrm>
          <a:prstGeom prst="rect">
            <a:avLst/>
          </a:prstGeom>
          <a:solidFill>
            <a:srgbClr val="00B05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"/>
          <p:cNvSpPr/>
          <p:nvPr/>
        </p:nvSpPr>
        <p:spPr>
          <a:xfrm>
            <a:off x="214282" y="6715124"/>
            <a:ext cx="8715436" cy="142876"/>
          </a:xfrm>
          <a:prstGeom prst="rect">
            <a:avLst/>
          </a:prstGeom>
          <a:solidFill>
            <a:srgbClr val="00B05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"/>
          <p:cNvSpPr txBox="1"/>
          <p:nvPr/>
        </p:nvSpPr>
        <p:spPr>
          <a:xfrm>
            <a:off x="0" y="302359"/>
            <a:ext cx="428596" cy="655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2800" b="1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SOC IAL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2800" b="1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SCIENCES</a:t>
            </a:r>
            <a:endParaRPr sz="2800" b="1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1"/>
          <p:cNvSpPr txBox="1"/>
          <p:nvPr/>
        </p:nvSpPr>
        <p:spPr>
          <a:xfrm>
            <a:off x="8501090" y="1785926"/>
            <a:ext cx="428596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2800" b="1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2800" b="1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SJCJC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26.png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5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7.jpg"/><Relationship Id="rId7" Type="http://schemas.openxmlformats.org/officeDocument/2006/relationships/image" Target="../media/image8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.bz/imgres?imgurl=http://torontospeeddate.com/wp-content/uploads/2009/03/online_dating_regular_dating.jpg&amp;imgrefurl=http://torontospeeddate.com/2009/03/24/top-100-dating-relationship-and-singles-blogs/comment-page-1/&amp;usg=__dQsH5mfwyhXGIWKuhreM7Rom4oY=&amp;h=346&amp;w=347&amp;sz=65&amp;hl=en&amp;start=1&amp;um=1&amp;tbnid=a7KjCgu_5rskvM:&amp;tbnh=120&amp;tbnw=120&amp;prev=/images?q=dating&amp;hl=en&amp;um=1" TargetMode="External"/><Relationship Id="rId13" Type="http://schemas.openxmlformats.org/officeDocument/2006/relationships/hyperlink" Target="http://images.google.com.bz/imgres?imgurl=http://scrapetv.com/News/News%20Pages/Politics/images-2/teens-pregnancy.jpg&amp;imgrefurl=http://scrapetv.com/News/News%20Pages/Politics/pages-2/Palins-teen-daughter-wishes-pregnancy-came-later-no-one-cares-Scrape-TV-The-World-on-your-side.html&amp;usg=__ItKYORFnZWJ7iKMJkkC_qwPhpnw=&amp;h=272&amp;w=228&amp;sz=13&amp;hl=en&amp;start=12&amp;um=1&amp;tbnid=xXwROG-arvkUJM:&amp;tbnh=113&amp;tbnw=95&amp;prev=/images?q=teenage+pregnancy&amp;hl=en&amp;um=1" TargetMode="External"/><Relationship Id="rId3" Type="http://schemas.openxmlformats.org/officeDocument/2006/relationships/image" Target="../media/image89.jpg"/><Relationship Id="rId7" Type="http://schemas.openxmlformats.org/officeDocument/2006/relationships/image" Target="../media/image92.jpg"/><Relationship Id="rId12" Type="http://schemas.openxmlformats.org/officeDocument/2006/relationships/image" Target="../media/image9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images.google.com.bz/imgres?imgurl=http://johnnyism.files.wordpress.com/2008/05/heart-break.png&amp;imgrefurl=http://www.sodahead.com/question/92314/if-you-heard-that-bill-has-girl-friend/&amp;usg=__h1GtuzlQ0f0jQYPBJ07qfyVjTwo=&amp;h=256&amp;w=256&amp;sz=41&amp;hl=en&amp;start=2&amp;um=1&amp;tbnid=koFv7FBGn0szYM:&amp;tbnh=111&amp;tbnw=111&amp;prev=/images?q=heart+break&amp;hl=en&amp;um=1" TargetMode="External"/><Relationship Id="rId11" Type="http://schemas.openxmlformats.org/officeDocument/2006/relationships/hyperlink" Target="http://images.google.com.bz/imgres?imgurl=http://www.christian-myspace-layouts.com/glitter/girl-praying.gif&amp;imgrefurl=http://www.christian-myspace-layouts.com/getglitter.asp?glitter_id=26&amp;usg=__C7IKzCVASKdCR7VVLH5XS3zb7ZI=&amp;h=291&amp;w=400&amp;sz=48&amp;hl=en&amp;start=3&amp;um=1&amp;tbnid=PCG_1y-7NNWZmM:&amp;tbnh=90&amp;tbnw=124&amp;prev=/images?q=praying&amp;hl=en&amp;um=1" TargetMode="External"/><Relationship Id="rId5" Type="http://schemas.openxmlformats.org/officeDocument/2006/relationships/image" Target="../media/image91.png"/><Relationship Id="rId10" Type="http://schemas.openxmlformats.org/officeDocument/2006/relationships/image" Target="../media/image94.jpg"/><Relationship Id="rId4" Type="http://schemas.openxmlformats.org/officeDocument/2006/relationships/image" Target="../media/image90.jpg"/><Relationship Id="rId9" Type="http://schemas.openxmlformats.org/officeDocument/2006/relationships/image" Target="../media/image93.jpg"/><Relationship Id="rId14" Type="http://schemas.openxmlformats.org/officeDocument/2006/relationships/image" Target="../media/image9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7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g"/><Relationship Id="rId4" Type="http://schemas.openxmlformats.org/officeDocument/2006/relationships/hyperlink" Target="http://images.google.com.bz/imgres?imgurl=http://www.gizmowatch.com/images/crime_scene_mgmt1_2405.gif&amp;imgrefurl=http://www.gizmowatch.com/entry/crime-scene-memories-can-be-freezed/&amp;usg=__d8Y7f8Z-QjNijAol70EWZk7CB2U=&amp;h=425&amp;w=425&amp;sz=91&amp;hl=en&amp;start=4&amp;tbnid=bpkV3ApnpcrV6M:&amp;tbnh=126&amp;tbnw=126&amp;prev=/images?q=crime&amp;gbv=2&amp;hl=en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g"/><Relationship Id="rId5" Type="http://schemas.openxmlformats.org/officeDocument/2006/relationships/image" Target="../media/image124.jpg"/><Relationship Id="rId4" Type="http://schemas.openxmlformats.org/officeDocument/2006/relationships/image" Target="../media/image12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/>
              <a:t>GENERAL CORE </a:t>
            </a:r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body" idx="1"/>
          </p:nvPr>
        </p:nvSpPr>
        <p:spPr>
          <a:xfrm>
            <a:off x="762000" y="1417650"/>
            <a:ext cx="7639500" cy="5244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300"/>
              </a:spcBef>
              <a:spcAft>
                <a:spcPts val="0"/>
              </a:spcAft>
              <a:buSzPts val="1800"/>
              <a:buChar char="●"/>
            </a:pPr>
            <a:r>
              <a:rPr lang="en-BZ" dirty="0"/>
              <a:t>Minimum of 37 credits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BZ" dirty="0"/>
              <a:t>College Seminar- 1 credit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BZ" dirty="0"/>
              <a:t>Computer Elective - 3 credits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BZ" dirty="0"/>
              <a:t>English &amp; Literature - 9 credits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BZ" dirty="0"/>
              <a:t>Math - 6/7 credits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BZ" dirty="0"/>
              <a:t>Philosophy - 3 credits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BZ" dirty="0"/>
              <a:t>Theology- 6 credits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BZ" dirty="0"/>
              <a:t>Social Sciences - 6/7 credits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BZ" dirty="0"/>
              <a:t>Language Elective - 3 credits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4" descr="https://encrypted-tbn3.gstatic.com/images?q=tbn:ANd9GcRMIw-4TbxyzdE-fI5vZx-SBR0lbn9nwjhFLc9VJtLJyrf-tho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786" y="1214422"/>
            <a:ext cx="7666709" cy="450059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4"/>
          <p:cNvSpPr txBox="1">
            <a:spLocks noGrp="1"/>
          </p:cNvSpPr>
          <p:nvPr>
            <p:ph type="title"/>
          </p:nvPr>
        </p:nvSpPr>
        <p:spPr>
          <a:xfrm>
            <a:off x="571472" y="457200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7200"/>
              <a:buFont typeface="Calibri"/>
              <a:buNone/>
            </a:pPr>
            <a:r>
              <a:rPr lang="en-BZ" sz="7200" b="1">
                <a:solidFill>
                  <a:srgbClr val="FF0000"/>
                </a:solidFill>
              </a:rPr>
              <a:t>History</a:t>
            </a:r>
            <a:endParaRPr/>
          </a:p>
        </p:txBody>
      </p:sp>
      <p:pic>
        <p:nvPicPr>
          <p:cNvPr id="210" name="Google Shape;21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5400" y="6019800"/>
            <a:ext cx="304800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61526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959"/>
              <a:buFont typeface="Calibri"/>
              <a:buNone/>
            </a:pPr>
            <a:r>
              <a:rPr lang="en-BZ" sz="3959"/>
              <a:t>The Caribbean and the Atlantic World</a:t>
            </a:r>
            <a:endParaRPr/>
          </a:p>
        </p:txBody>
      </p:sp>
      <p:sp>
        <p:nvSpPr>
          <p:cNvPr id="217" name="Google Shape;217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2257412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r>
              <a:rPr lang="en-BZ"/>
              <a:t>            </a:t>
            </a:r>
            <a:endParaRPr/>
          </a:p>
        </p:txBody>
      </p:sp>
      <p:pic>
        <p:nvPicPr>
          <p:cNvPr id="218" name="Google Shape;218;p25" descr="http://www.atlantic-times.com/images/at10/2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4546" y="1571612"/>
            <a:ext cx="4572032" cy="4757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6"/>
          <p:cNvSpPr txBox="1">
            <a:spLocks noGrp="1"/>
          </p:cNvSpPr>
          <p:nvPr>
            <p:ph type="title"/>
          </p:nvPr>
        </p:nvSpPr>
        <p:spPr>
          <a:xfrm>
            <a:off x="1000100" y="357166"/>
            <a:ext cx="292895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959"/>
              <a:buFont typeface="Calibri"/>
              <a:buNone/>
            </a:pPr>
            <a:r>
              <a:rPr lang="en-BZ" sz="3959"/>
              <a:t>INDIGENOUS PEOPLES</a:t>
            </a:r>
            <a:endParaRPr/>
          </a:p>
        </p:txBody>
      </p:sp>
      <p:sp>
        <p:nvSpPr>
          <p:cNvPr id="225" name="Google Shape;225;p26"/>
          <p:cNvSpPr txBox="1">
            <a:spLocks noGrp="1"/>
          </p:cNvSpPr>
          <p:nvPr>
            <p:ph type="body" idx="1"/>
          </p:nvPr>
        </p:nvSpPr>
        <p:spPr>
          <a:xfrm>
            <a:off x="714348" y="1714488"/>
            <a:ext cx="2471726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r>
              <a:rPr lang="en-BZ"/>
              <a:t>MAYA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r>
              <a:rPr lang="en-BZ"/>
              <a:t>AZTECS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endParaRPr/>
          </a:p>
        </p:txBody>
      </p:sp>
      <p:pic>
        <p:nvPicPr>
          <p:cNvPr id="226" name="Google Shape;226;p26" descr="http://genelempp.files.wordpress.com/2011/07/sacrificial-stone2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6116" y="1785926"/>
            <a:ext cx="3448041" cy="2636329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 descr="http://ashevillejungcenter.org/wp-content/uploads/2012/11/2012_maya2.jpg"/>
          <p:cNvSpPr/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26" descr="http://2.bp.blogspot.com/-0u-32lQymbI/T67dVIEu_MI/AAAAAAAAAXQ/i980nElI5l8/s1600/maya+civilizatio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57752" y="0"/>
            <a:ext cx="3590600" cy="228601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6"/>
          <p:cNvSpPr txBox="1"/>
          <p:nvPr/>
        </p:nvSpPr>
        <p:spPr>
          <a:xfrm>
            <a:off x="5857884" y="4929198"/>
            <a:ext cx="2471726" cy="164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None/>
            </a:pPr>
            <a:endParaRPr sz="296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2960"/>
              <a:buFont typeface="Arial"/>
              <a:buNone/>
            </a:pPr>
            <a:r>
              <a:rPr lang="en-BZ" sz="296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TAINO</a:t>
            </a:r>
            <a:endParaRPr/>
          </a:p>
          <a:p>
            <a:pPr marL="0" marR="0" lvl="0" indent="0" algn="l" rtl="0">
              <a:lnSpc>
                <a:spcPct val="10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2960"/>
              <a:buFont typeface="Arial"/>
              <a:buNone/>
            </a:pPr>
            <a:r>
              <a:rPr lang="en-BZ" sz="296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KALINAGO</a:t>
            </a:r>
            <a:endParaRPr/>
          </a:p>
        </p:txBody>
      </p:sp>
      <p:pic>
        <p:nvPicPr>
          <p:cNvPr id="230" name="Google Shape;230;p26" descr="https://encrypted-tbn0.gstatic.com/images?q=tbn:ANd9GcRVsIwirspZSmpUUFwgiJoq71qclINw8Si2Jk2Ihpb9mmtDmK6x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43108" y="3571876"/>
            <a:ext cx="2872248" cy="2143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6" descr="http://images.fineartamerica.com/images-medium/kalinago-girl-gabriel-jnobaptiste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7224" y="3929066"/>
            <a:ext cx="2035964" cy="2714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Calibri"/>
              <a:buNone/>
            </a:pPr>
            <a:r>
              <a:rPr lang="en-BZ" sz="4000"/>
              <a:t>CARIBBEAN – SUGAR AND SLAVERY</a:t>
            </a:r>
            <a:endParaRPr/>
          </a:p>
        </p:txBody>
      </p:sp>
      <p:pic>
        <p:nvPicPr>
          <p:cNvPr id="238" name="Google Shape;238;p27" descr="https://encrypted-tbn3.gstatic.com/images?q=tbn:ANd9GcTNIK3y-5Dlf4UpZZgJxoqFR3VueX0ka-YM-5JaF4u7LhmdGkj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223" y="1500174"/>
            <a:ext cx="5404219" cy="314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7" descr="http://www.freewebs.com/caribbeancelebs/CaribbeanIslands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8860" y="4429132"/>
            <a:ext cx="3429024" cy="2057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7" descr="https://encrypted-tbn3.gstatic.com/images?q=tbn:ANd9GcSsOTy8RHsjtldzzA3voOe_uGhkPNuP4rX17g5W67TgTxddzEkndQ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57884" y="2143116"/>
            <a:ext cx="2500330" cy="3399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-BZ"/>
              <a:t>The Development of Africa</a:t>
            </a:r>
            <a:endParaRPr/>
          </a:p>
        </p:txBody>
      </p:sp>
      <p:pic>
        <p:nvPicPr>
          <p:cNvPr id="247" name="Google Shape;247;p28" descr="https://encrypted-tbn3.gstatic.com/images?q=tbn:ANd9GcTblbY9i6vuRanT7cMt3_gtqPTFnmEhdvyylY_AIkRyHDZA4GjuVQ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786" y="1357298"/>
            <a:ext cx="7407297" cy="4929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8" descr="https://encrypted-tbn2.gstatic.com/images?q=tbn:ANd9GcS8esmuGjHqZsIYKdghxhRw3TD0BKpo_9tOrkVBCdfOl8cfVld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2910" y="2857496"/>
            <a:ext cx="2714644" cy="3624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9" descr="https://encrypted-tbn3.gstatic.com/images?q=tbn:ANd9GcTjbO7J8ndXrsJLXiVH48iEtoTsiVCXtq_Tm1eo6C9d58zICCD8Z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8662" y="1142984"/>
            <a:ext cx="7335911" cy="4572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-BZ"/>
              <a:t>FRANCE 1789</a:t>
            </a:r>
            <a:endParaRPr/>
          </a:p>
        </p:txBody>
      </p:sp>
      <p:pic>
        <p:nvPicPr>
          <p:cNvPr id="261" name="Google Shape;261;p30" descr="Liberty leading the Peop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0364" y="1643050"/>
            <a:ext cx="5286377" cy="4148548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0"/>
          <p:cNvSpPr txBox="1">
            <a:spLocks noGrp="1"/>
          </p:cNvSpPr>
          <p:nvPr>
            <p:ph type="body" idx="1"/>
          </p:nvPr>
        </p:nvSpPr>
        <p:spPr>
          <a:xfrm>
            <a:off x="714348" y="1500174"/>
            <a:ext cx="2828916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r>
              <a:rPr lang="en-BZ"/>
              <a:t>Liberty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r>
              <a:rPr lang="en-BZ"/>
              <a:t>Equality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r>
              <a:rPr lang="en-BZ"/>
              <a:t>Fraternity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-BZ"/>
              <a:t>HAITI 1791</a:t>
            </a:r>
            <a:endParaRPr/>
          </a:p>
        </p:txBody>
      </p:sp>
      <p:sp>
        <p:nvSpPr>
          <p:cNvPr id="269" name="Google Shape;269;p31"/>
          <p:cNvSpPr txBox="1">
            <a:spLocks noGrp="1"/>
          </p:cNvSpPr>
          <p:nvPr>
            <p:ph type="body" idx="1"/>
          </p:nvPr>
        </p:nvSpPr>
        <p:spPr>
          <a:xfrm>
            <a:off x="714348" y="1643050"/>
            <a:ext cx="250033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r>
              <a:rPr lang="en-BZ"/>
              <a:t>The Slave Uprising and the First Independent Black Nation of the Americas</a:t>
            </a:r>
            <a:endParaRPr/>
          </a:p>
        </p:txBody>
      </p:sp>
      <p:pic>
        <p:nvPicPr>
          <p:cNvPr id="270" name="Google Shape;270;p31" descr="http://24.media.tumblr.com/tumblr_lflixgSe1o1qdn02vo1_50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3240" y="1354416"/>
            <a:ext cx="3857652" cy="5503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-BZ"/>
              <a:t>AMERICA 1776</a:t>
            </a:r>
            <a:endParaRPr/>
          </a:p>
        </p:txBody>
      </p:sp>
      <p:pic>
        <p:nvPicPr>
          <p:cNvPr id="277" name="Google Shape;277;p32" descr="https://encrypted-tbn0.gstatic.com/images?q=tbn:ANd9GcSgkLJbD1yvY8AMgBrFfAHzrvV1QGs0sAF9mqy_6Xlapvk3MppuO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1819" y="1723575"/>
            <a:ext cx="5020306" cy="3424622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2"/>
          <p:cNvSpPr txBox="1"/>
          <p:nvPr/>
        </p:nvSpPr>
        <p:spPr>
          <a:xfrm>
            <a:off x="725725" y="1560275"/>
            <a:ext cx="2305574" cy="431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“We hold these truths to be self-evident: That all men are created equal” Declaration of Independence1776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-BZ"/>
              <a:t>RUSSIA 1917</a:t>
            </a:r>
            <a:endParaRPr/>
          </a:p>
        </p:txBody>
      </p:sp>
      <p:pic>
        <p:nvPicPr>
          <p:cNvPr id="285" name="Google Shape;285;p33" descr="https://encrypted-tbn3.gstatic.com/images?q=tbn:ANd9GcTlYnVw4hccNWQ-wL6cognKCCCGoZYCMDpckllJLvsv9Z0N8LR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4810" y="1214422"/>
            <a:ext cx="3643338" cy="4830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3" descr="http://a4cgr.files.wordpress.com/2011/10/communist-manifesto-cove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8662" y="2000240"/>
            <a:ext cx="3357586" cy="4476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6" descr="http://4.bp.blogspot.com/-kxAQ9R860d0/TzxzmgxgYnI/AAAAAAAAHXI/5s2xkum9pZs/s1600/+theatre_curtains_759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-BZ" i="1"/>
              <a:t>Introducing</a:t>
            </a:r>
            <a:endParaRPr/>
          </a:p>
        </p:txBody>
      </p:sp>
      <p:sp>
        <p:nvSpPr>
          <p:cNvPr id="128" name="Google Shape;128;p16" descr="data:image/jpeg;base64,/9j/4AAQSkZJRgABAQAAAQABAAD/2wCEAAkGBxQSERQUEhQUFBQVFBgUFBQXFRQUFhQUFRQYFhUVFBQYHCggGBolHBUUITEhJSkrLi4uFx8zODMsNygtLisBCgoKDg0OGxAQGiwkHyQsLCwsLCwsLCwsLCwsLCwsLCwsLCwsLCwsLCwsLCwsLCwsLCwsLCwsLCwsLCwsLCwsLP/AABEIAMcA/gMBEQACEQEDEQH/xAAbAAACAwEBAQAAAAAAAAAAAAADBAABAgUGB//EAEoQAAEDAQMGCQoDBQcEAwAAAAEAAgMRBBIhIjFBUXGxBRNhcoGRocHwBiMyQlJikrLC0RQzghVzotLhJENTY4Oj4haTw9NUZJX/xAAaAQADAQEBAQAAAAAAAAAAAAAAAQIDBAUG/8QAPREAAgECAwQIBQIFAwQDAAAAAAECAxEhMUESUXGBBBMiMmGRobEUQsHR8CPhUmKCkvEFM3JDU6KyFcLS/9oADAMBAAIRAxEAPwD49aI6AH2gT1OLR8qiLxsbzikoveZaMOnMntCSepbSNOT0VB6EO7KTjqwzLOCMKHmvAPwuChyt+5qqN8Vjw/cKbByTdDWO7Q8bkOqluH8NjipehuPg73Zj0Rx9pJUdb4o0XRLrKXkredw4hYzOIma77uOd8IoOtLbcsrs0jQhDvbKf82PoCNsBIDGulf6t7EDmRjAdSag7XeCJlWjdKF5S8fZIasvBzi+r/OS5+Lrkxj2p3ZmgezyLOVVKPZwjv15GtPo0pVL1MZ/w6LiL8KcJBtWROLjerJNShkIzNbqjGgac60pQvjJW8Pq/Ex6T0lJ7NN4/NLf4LwWQKzPbJmox2ljsI3n3TXIcqkpR4eqM6coVMFg9V8rfh+5oWZ7XERkh+cwvwcdlcHjqKTlGWMvNFRpzg3sOz1i9fuaitbWmjhJC/wB2t3a6JwoQjZlmndeparU72mnB+nNMaEDJMxheeR5gd8OLT1LN1JQzuuV/UtUYVO64y4PZ9Cjwa8eiLU3lY5kopyBpaUdcpZ7PMb6NOOW2uFmvcp0Erc01qA5YZRucVV4PGyfNCarR+ea4xZBDKf7+0nZBKd7lN6f8K80L9d/9ST/pZpvBr3ekLW/H1g2EdN5zk9uMctleo49GnU73WPlb3MmxtYDe4llfaeZ34e7g2vQl1reV3ysP4ZQxlsri9r0yFZbW0mjb0ztAcKNB92NuCtQnm8DKdaknaPbfjguSXoU6zvLhxhcHerE3F/JUD0AmpJLAhwm3eo8dFqMNMbXgTOoamt0X2xnQX1OWdeKT2tluC/fgaJ04SUajx9FxC2ywOvNIdckIF117zUw0OZJWjTrbuWcayaeq13o3qdGe1tRdpP8Atlwf0F3WotdSVr4n6XNySR7zczhy5lWxddh3Rj16UrVE4y3rDz38w4ja8YcW/XdeYHmusYtPUlt7LxuuVynTjUfZafB7L8svuBdZXAYG0t2NEg62OG5X1ilnb29zN0pQeDmvVehgxyf4k55OLl7yneD0XmiX1us5f2sA6zO08ZteRGN5KNpeBDpSaxvzsLyEa67K0+I51aM5JLDMCa7EzLZHLO48XIATQ3Tn1P8AunfCw1Fspkfmw6prfIOPID3qdm8reFxzgupT8WXbo6cUP8ve91EJ4tlyV4wX5iyWlmJI0yuHQAPuFMHhjuNa6W27atk4ihukjSAHZjQ0NHaDVPxFGmsr+f5gFHB+m5IBrYRIOzMl1m71uhvo0bX2Xyd/TMr8I2v5rm7YpO4o2v5fVAqSj87X9MvsEZYWHPM47IZT3qdt/wAK5tFxoKT/ANx8oy+w9Z+AgcWwzyAaXlsLOk5+jBRLpF1jJL1N6fQYvFRk/wDl2V9H9A0j44m0fIyMaYbMKuNND5jmWSU6mKTfjLLkjZ1KVFWlJR8IYt8Xkcq3cKF7eLjaIotLWnF3LI7O49i6oUUmpSd5ei4bjgr9Mck4U1sx9XxepyyFscRAECwR0LNwm66GSASsHqvrVvMcMW7li6WsXZ/mZ10+lSS2ZLaXj9DqxWmJ7Q0S0/yrS0SNHNlaMB1LCUJrNc44eh2QrUZq21ymrrkzb+BQ4V4h9Pbs8jZmfA6p7Uo9I2cNpc1ZlPocX8jXjBpry+2Ir+zmtpdtEkZ1SQSsI/UKhV1recE+DT9zLqdh2jVa4qS9kbZxnq22Ejllc3sLUNQbxpvyv7FRlWSwrxfO3uW7jf8A5sH/AHj/ACpbNL/tvyHtV/8AvR/u+wN9kDqXrXe5jJZTuAVKdsqVuLQnScn2q1+Ck/oGi4GacRDaJPekuwR4a6itOlTLpDybiuGLKj0KKx2ZS49lc72ZqSSOMG9KyMHPHZheeeR0xr2lJbU3hFvxk/oOTp0c5KPhBX85HKtHCeBbC3imnOQSZHcr5O4LpjT1k7/m44p9LteNJbK82+LOdVaWRyD/AAfwq+IFhAkiJxifi3lI1FZVKKm75PejpodLnTjsPGOqf0OzZ7VDI26yRrQf7i0i+wcyXCi5XCcLuS5xz8j0YVaNVWjK38s1dcnoDtPAjRi6GaMe1ERPHtFMoDpVwr6bSfHB/Ymp0GL+WUeHaXpdihsoacLSG8j2SRncVd3LOHk0YdXsvCtbipJ+wOn/ANlh2GSvyqlb+AO2/wDrL/yYL8JexBkl5WscB8TlTnbcuaM3Qvm3Lgnb1IbIRqGfAG87JoSC7RnCFIXVJYZer817GGxBwze1T9NzT0lU2kTTp7Wfj6W+4zZYqxmmmJ1ccKtkLj00olLK3iVQTtf+V+4EtpZ9kx7WVG7sVxa6zkZNfoc/oFmbWWAH2Iq9Jvbisk8JPxdvobyjepTj4RBw5T466XF/xP8A6BOWCdgT2pRv4+5trayM1NZfP8Upr0FoReyfGxSjea8Ff3NwsN/DAtYBhUG8W4ZveeEpZBSVpt7lZ/nMeHCErWOIkd6b7greF1uSMTX1ns7Vm6VPa7ps69XYbc3m/JYe7QlNw9aBQCZ+auBpgcyuPR6T+VHNLpleNltsQtFse/03ufT2nE71tGEY91JHNOrOfek2LlyozwJeQBguQK+JYKBMsFBRLyANMmLTVpIOsEg9YSaTzxHGTjk/U6MHlBaGjCZ+xxD+xwKyfR6Td9lHVHp/SYqyqP0+wZvlNP6xjfzoWHcAs5dDpveuDNV/qdbXZfFIs+U02hsI2Qt71K6DT3vzH/8AJ1f4Y/2gn+UdpOHG05rWN7Wiq0+Fpaq5nL/UOkNW2rcEkIz2yR/pvc/nEu3reMYxVopI5p1Zz7zb5gapmZSBWIgZEBYuqFhihWWoazWySM1je5nNcQOkAqJU4ywkrm0K9WHdk1zHR5Q2n/FrzmRv+ZpWfw1JZK3mbv8A1DpGsvRfYPZeHZs5c00IrSKEVGB0M1XlMqEG7JGsOm1dm7eWeC+24btNodfbecSCw4Y0JiflGmbFrC7pUQhGzskdFSpUvF3dmn7/AGFYYrsjm6BI34TfiJ63N7FpJ3gYpWq2tqn7oHYmYObTEPI1/mRubT4ox1ok9d69v8k0o9tp6P3X7BuDBkZtMrR0xB1N6qbsm+D9RdHWKXi16C8LC6zvGqZh6Cx6mUrTT8BUIqVNp717BZABacczGD/bjH2SWEOfuy2v1/8AjH6AoI8SAMWxBv6nNIGw3nhHHeKMc/CKX9QZrA58p9UuEY5t4NP8DSU23kVTSlKUlk2kvr6XZUElGPk1kmmmg9ED9boehK15WEpWpubXebfLJetirbDQRxiugOxwBAq4nXlOf8CcZYOQVYO8aWqw8s3zz5HItD6uJGbRyNzAdVFvFWR59We1NsGCmRchKAbMkoFmUgTIpYEQhpkVBciASIgdjV5JMZoJgRAmyIGRKwMiYIiAIpuBE74ARCAiGhNDFgFS5vtA05wxG4jpUywxN6Cu9jf+e2B2YZAYmP8A8NzS7XcoI5P4RF0vWT7MuP8AlHcnt0+H+JeWBLXF5we09jmkjTIwYEDUZIv4uRTHJ8R1drajLevb/BnNM8it0hso2B7X1+F7k13fQNm9Z21SfqvubsDKSOb7M8XQHl8Z3tUzd4YbvsOFo1ZL+ZW53N+T8VTKw6C09Lb7Uq2j/NCejq23Hx+4pML0toppJjbte8RjsVLCMb8fIU1tVKrWtl54BLM8F0j844yvREDJj8DOtKSyX5jgXCSe01q//XH6GWZMNT6Rq7a5/mh2GU/oVtpz9OSx9yFhSTWeL5vD2b8mOcTjHHobi7YzG70vc1u1izu7N6v89rm7grxhpHPl9G2vJnLtc35j61qTGw661Ln05cTtetYrKK4s5Kk7KVTW7S+rOUXLc4DJKAKQS2RAXIgREmx2IkmFiJ3C1iwEyjQCTYFXUswIAncDSLgRCYFEpNgZJSQEVNiaIQpFZkCEUaCsCEIE0ahJa4EHEGo6EpYoqL2WpbsT0VgIvlhNGStvV1NeACOguB/0guWeMb6o9SNlUs+7Je+frjyNSXuKa4/mROBOPrMIa4dbGn/U2pPvYamln1eOcXd/t4WS8ypmUfHQ5NXQE+67JZXkuSRnoKaxTt+flmQ/lfi19vcquU92a9GyTlvRFjz04OG1Gcefo7jmlt3/AJU+aa/cf4FYBbJxoIc7+MEdjllVuqUXrkbUEviZrR4nC4MwYXOxyy/bxTXPp8VwdK6JWcrJaHH0e6pub3t/2q/uGZERCG+s9wAppvODiOqNvxpLO5XVyVJR1eHnj7YDrIg6RraVazK0Uo2sbBX3nXz/AKgUN2i97/GdOzeolovpdLzxMzyG6XA1dK4NZmqWgmh5KuD311ga00u14Iym24O2cvY4nCMgqGNOSyra63Vq53SexbQyvqzg6TJbSjF4Rw56vmIlaJnPcpMLkU4isRUGBEEspxRYC1LsUrmgEhmmouOxbk2FmWAlexeyUQghoqiBEogdmZIKBFIApAF1QBYQBdU0wM1TuhI1VDYzq8Hy3me/EbzRrjcaPHb2rGStK+87ujy26ezrHHllY7sdHGuBbMymNMHANDzXlBieeaVzSuo2WaPRjK89rNSw/PQSmaTCW5nR5hQVDosDU6cgxfAVp8yejw8/xmDg3Bw1X/1zfO6XINIA4sdma91z9M2NeuV3woxV0vy37D7LcZaXt5q/u7GGvcyZrxndA2ubOA1rh8TCjZ24OO5/uvRkqpsVVLK8V6WT9UJNi821oGLrrfjdfcD0NjH6lpdXuQqbdKMN9v8Ayx9kPMFX5qNjbnp6JePS/SwB36Cs7NJI2b2pOV8Enbi//wAhYY8mnoukNTpuxgAU5SGCg5SzWpbx2t2XEpQeEMnLPh/g53CFrp5zMTVkIHqgZLnDXQANB5FpCGNubOavWsusWuEfq/Y8+ug8xkSJsRUhETLIpuQRNDSLTHY0AoKSuEu1SbLUcTQiSuaKDYTisEXL6l2CthUuaKVJlcUmpofVO5h8Se1fIiVN3MujRtEOm0DdGhMzcLAnNVEuJkhBJSAIgCIAiCblgp3GmHsdqMb2vbSo7RpB5CplHaVma0qjpy2l+LX0PT2Ag5DMzgJYK1phXzZrqqWHXe5FzzfzPPX7nqU7SvGOTxj9vzeHIy2vFSyUCta1LmNIcKDOXMc79TwNCztg4m97uM1rp4rf4O752FTH5uSP1mGjccMmsjHf7ku24rvez/NzMdnCUVpl42xXN39AXCrSWMc0EZRxzYSATADkBkeP0rWgu2093th9Dn6Wv001o/ftejbRHNF4V9FrSSRqOHXxbAdu1Qlgje6TvuXpo/IPZ23mXTndV79FBg4gY6clo2uChy1XBFwhgoy17T+vnkS2S4Gpu3heeRhcixoANZrhzm6kJPP8v+w6tTsuV7Xze5fdo8vbbRffWlNAboa0YNaNgXXGOB41WrtyvpkuGgC6ncxKogaLqkDI1NiICkNGggpI0GINFEKyI0UORpGm9kcZZsoeNX3WbmrHXCj2kNMsmfxoP2UOeCsdCoLtDLbLgs9t3wNurTSLihGrQNyHJspQSK/Dio8avujawJlBbSMzWfPh6vcVUZuxMqWIGay8mpNSMpUbistnoOk71qpnPOjgKyx76K0znlTYFzaKkzGUcTDkzMygnUiCiAIJZV1O4ihgU0COvwLaK0iOl16MnMJMwFdDXZj0LKrHVczu6LVv+m34p7n+56NnnBhhfymkgC7M04YaKuNaa7+gLlbs+HsepFqpfTa9JL2+9zDHC81wGDwGEHQQCWCujESR8uUnmmvIlSacZPPJ8sn7oJYLEJL0TszXHEn2TeBG3j3fClJ5P8/MBQim3Dc/3+pxxKLuppNTnwjaBdB5KXBscVu15nPtKyvgteGn2OhGbrRpLhVw9zENY7kzkjlPIsM3usdkYtRu9c/Dcef4Ut18kA1BNXH2jU9gqe06V1whbE8fpNfavFc/H/BzTitDkKahjRZKkbMpkl0QUkaASGkEY3Olc0hHEPHDkuUuSudMad4s6MNmyDsC53LtHfCktgdEWUNh7lkpdlnRs2kgl30tgPY5JvBDtmFZmSuWlZFRNzbBuRIEsSXc3T9KNAccUVIM+z7oi8BNWuSQYdITTuEgMsQunb9SpPHkZShdLiJWmD5jvWsZYnPUpdlcRG1Q4haxZx1qWKFSzOtLnM42BpmTKQTZkQNIiBlUQBaAuek4M4Qv1BJqfTFc5pQScupw0461z1IpZZHr9Eqqpx+2v3OrKa1aMC83gfZmaM+w3YzXna1kmst3sdE1jd6+/wCfUCZml14uuh7RUmtA5mF3NnAdT9HIm44czByx2lK18+K/LcjhPfWgwp0UIByWnQamvRTUF1WOS6bx/EThK2YXAcXAFx5DQ02nCvIKaCphC7uy+ldJw2IvPP7HJJW2J5rMApiLakBCgdykCNNKkpBWBBrCOAzBFWqynKzOilSbuzpRw0ZJ07llJ9pHeqezCQ6xlIzs7lhftnZbsMM9uWOnuUrusdu0i3NoXc0bnJN4IezmGDB42IuWlgZhZm2DcENiisSCP+nYi+AWxMysz7PummTJYszK04UGkaeUIixNMy9mAw04/EruicWuYN8VaVHrH6vsjaxZOzguInboaOb09y0hN2ZzdIheUcDnSR59pXRtYo4ZU3iIELQ42rFIERAkRAyVQBEBYJBKWkOaaEZkmk1ZjhNwkpI9NDahJHUGgwBGe68CubSBgea7kK5tlxf5kezGtGrT/MGUHhwo/CpLtGDszgDtq7a4rTIyhLfZX3+H3zOfZ7TltDo4Xhz2txjAONBnZQnOcFWzub8zjb2EgHlFZeKtU8eGRK5uF4jA6L2PWrpu8U2c882cty0MykARK5Vi6JklIA2AoNErjULcOpRJ2wOiCwZ0bLHg7k/p91hN4o9ClBJS8B1zciTa7cVm32onRLuSGQ3zbtncsfnOj5GFkHnBsPcj5GUs0ac30+aNz0tEV/EFDMPGpK+Ng0JE3NsRcaIBiPGpDyDUqZufZ90LQUlmVO3NzhvCIZhJGHDJHOHzqvsSlZLiYePR5x3PT1ZO4XtkdXt2nuVQyZlVgro50kWDtp3re9mjkcbqRzHtw6V0JnmSjhzAPVGTMoERAF1QBEAUglM9F5MWNr22kv4wiODjqNMbQQx2N4v25gKnEYVCyrNrZta7dsTalNq4R0sZ9GJxGBBdM6ulvqtHsjqSal3b5bjsjtS7Sdr/AOPoc2zN87EdUrewsV6NGMld28Q/lkf7daThjKSKGtQQCMUqX+2uBzy7zOGWrVMzZRCdxFJgaBUsC0i0gjGpXNIxHbIzJOwb1jPM7aMf02zqwMoH7T3BYylZo9GKspBpBkSfq3KFnEqXckHpSN3jMs/nN2rwDv8ATGw9yld1lvNGnj0+b9JUvNC3hhm8akl3jT5blwgH4R3ptiRkNyh0/SlmgtZlWgZ+b/MqjkhS1LlGbnDelGQSWAIjJHOHz0Vp428CHkuIMj0ecewPT1ZNsvzUFahWRm09ycX2WxT7yQm9mS7aVqnijCS7LORK3J/UuiL7R5cl2eYrMKLZM5aixuBTbMyJARArYmmppjMpAez8hWjiOE3GuFgI+J/9As6rXZ4l082cyzOyW6cDr9t6PmZ2waUFdafVgIjRzOfjsyfsULJiaT8/ocq1No9w1OI6jTuWiOKeEmBqqwMy6pPwHgVRANFoFYtqRSDxN3HcpbOiKxOjZG5B2LCXeO+jH9LyOkwYSbTvCwlmjtXzBJBkS7Xb3I+dFT7khkDzbvGlZX7Zt8gRw843Yd4U/Ky/mQVw/M5v0lTuHvC0w8akX7Q7dk1Z27h43qWNFUyuv6U08AeLRUwz83ucmtBNZmZhm5zd6I5hLIGRkjnD51Sz5E2wXEE71Ocdz1W/80J3ArQ3zjNp7k49xkT78QF3JftO9XqjO11I48zckc8711RePI8yatDmJ2huK1TwOOssQFFRjYzRBKJdQM0AgDJCAOpwFaHNdI1rnBr4XB4BIDgASA4aRUqJpO195tRWL4fVDrAABsOj33JRd5M7ZpRivzVibzQA8pP8JPclqZrCDl+ZCXCw89L+8d8xWkHdI5ekRtUkvETVGBYCaHZGgpGUQgC2hAIbhG47is3kddNHUsg82dg3rCb7Z6NFLqvIdbmftdvCylodKXe4m5fQl2v3uSXfiOfclz9xo/lu8aQsfnN/kYR3pt2HeFN+yNd/kEI/M2fSjcVvD3ck+Nai/aLXdNQD5R3pyHFFBuUOn6Ur4BbExOM+z+ZVHQmWpJm5ucN6IvEUsgLhkt2j51Wr4C0XEGR6HOO56q+LI3A7R+Yzae5VHuMmffQADJdtO9U80ZrKRyJW5I/eHeuiOb4HnTXY/qE7WMelbQyRyV1ZiutaHNIwEEltKANFAGQgDp8BDLkP+UR8T2N+pZ1NOJ19Ezn/AMX7obfW608g7z3qY4SwNqjvTX5oLTCse1radN8d6qPeIljRt4i/DkVJ5OV1fiAPenS7iM+m/wC/J+IhRWcpAECaMoHY0ECsbagtK4zCMRzTuKzeR1wOrZ/yzsG8Lnn3z0Kf+3luHY/Rk2neFjLvI6l83MucZEv6z/EU1/uRCSvTlxfuNj0HeNIWHzmvyBHfmDYe5Su6y/mQVx/M2fSU9xW8N6p8aFC7xb7pdn+kb3IlkES2+kOn6UaDeaMzjPze5ycckTLUzN6vOG9CRMsgVclvO+taavgLRcQTvU5x3PT1fIjcCtH5jNp7lUe4yJ9+IBoyXc471T0IWUjkSeiP3h3rojm+B58u5/UKWvP0ramctddoVcMStDklmYvIJKqgVi6IGZQB2OBG4TOpmbGP95p3NWdR5HX0NO8h21Cjaey6n+2w96IZmsl2Oa9hWJtWt5LvYEmrMIq8IreK8NPrJU1xZGR/22/Yq6eXMx6Xd1LvcvU5ypnKVRAEAQJmggEjQCDSI3H9J3FZSyOqB0oD5s7G7wsJ989Cm/0r8B2M4SbXbwolmjqXdlxNTnIl/WO0pL/ciKXclxfuNVyHeNIWL7xt8gVx84Nh7lK7hfz8jbj+Zs+kpLQreME5J8a1L7xV+ySB2P6RvKUhplB2PX9KNBX7RUzs+zucnHQUtSTnNzhvTQMBXBu0fOVfzPgQsuZh3qc47np6sncCn/MZtPcqj3WiJ9+Iuw5Lucd6p6Gd8JHJf6Df3h3roWb4HnyfY/qE7Zn6VtDJHL0h9oV1rQ5ZGKIJIQgCAIAtqAO7wH+TNXM58Tem7Me4LKr3o8Gd/RezTnLh9Q1sFG9LT/DT6VFNXX5vNa6s7cPZAbKMlo53VQK5Z8x0l2eCFuG/7k0z2aKu1oLD8pTpvCS8Wc3Sl3HvjE5TlocZSAIgGWgDTUDTGGHcdxUNYHTBnQszsg7B8wWE12zvpP8AS8h+PNJtd8wWM9Dti8H+ahJTkS7X/MUnfbiEu5Ln7jLjkO8aQs33jb5Azj5zo+yn5S/n5GnHGTZ9KncP+IMTknxoQu8P5SQu3DeUSWCBEacR0/SlbAG8UVMc/N7nJpZA3mSZ2bnDeiISeAGuS3nD5lWr4ELTiYJ9DnHc9Vv/ADQW4FaT5xm09yce6yJ9+ItXJdzjvV6oyvhI5LzkDnneulLF8Dz5PsLiK2k4natYI5K7xFlZzGWoQiVQwISgCNQB6bgaGtlJ0fiW1OyEgfP2rCpLt28Pqen0Wnfo7f8AN9DVpjv3cPV3OcERwjgXUSlJcPbAQbg000X+xrfunLNEwfZlwCcPsyYP3b29DJXU+ZKjK8p8Sf8AUI2jT4exwnjFbnmmUARAEQBtiADsO47ipkbwY9Ack9G8LGXeudtKX6R0IXYP/VvCwmsUd0Hg+fubkPm5ec75ik+8i5dyXF+40TkO8aQs/nN/kCu/MGzvH2U6FPv8jTji/YNyl6BfMKXYeNSF3in3S4u4d6GgTzMtdlePdSeQs5FTOz7O5yqOgS1Ll0c4b0JBIF6rdo+dHzPgQnhzMn1OcdzlW/8ANAvgvzUFP+Yzae5OPdZE320KX8l3OO9a2xRhpI5Ujskc8710Rz5HnTfZXEWnOK2RyVRdMxKagCigCkAaagD1/BLKWRlM7pi/4TG3/wAbutcdR/qt+C+p7nREl0eK3yZqzx1eG+689AmcBvVXsnxXsRs9qPB/+xyIDnHLIPlVyMqawkuKDcNt/s9ndyyDrLXd6mjhUmuHsX/qGNKm+J595xXSeQZQBEARAEQAZncg1i7DcDsk9G8LKSxudVNpU2h6B+D+neFhPNHdTeD5+4y93m5OUu3qH3omzl2JcX7jVaRno3hZfObXtAK52WNnep0Lb7dy73p+NCNwXzC1wPjQpt2hvukidiegb02gWDZTTldf0otgNZkndn2dzk1oKTzJIc3OG9KI5MGDg3nD5lUsybWXMwTgzae/7oWbI3C9qdlsx0nuWkMmZzl24il7JdtO9aNYo579mRzJHYDnLojHE82UuzzF5Hb1oc85XBOTIKAQBKIAhCANAIA9hYcILKNYcet0n2XnTb62f5uPoej9no1Lxf1YTgseeaP8qTtmB+payuoeXsYpfqf3e6POwWhoLqn13drTTuWs4t5HNSrQSu3r9Buc37HHQ+jO4ZjhWNuHYVMezWlf+Fe9i60lU6LBx0k16HINlPIt9tHnOmyhZTydqNtB1TNixHkRtoOpZYsLuTx0JdZEOqkWODnax46EdZEaoyCt4NdmDh46EutiadTIPHwS+npDt+yh1oGkaM9BqLgqXHKbjt17FlKrTOiEayyaGW8DzXXC83EnXpPNUOrTumafq7Ek7Y3Ho+A5yyl9ldp181Y9fS2tfI2vU2bDX/Ts96t9mamf/is/iaKVsfIrbqbVzY8mrRV2XGAdZ5OYk+lUcM/Ie1UxDDyWtJHpx9ef+BJdLoePkU5VGrFM8mLSPXj6/wDgl8XQa18v3EpVMS2eS1prW/H17Pc5E/jKFtfITlVvpYqXyZtOOVHmpn2+5yoj0uh4+QOVXcvMxL5OWmoymDEH0tR5qa6VQWpUp1cMF5gj5PWigyo8CD6Wp1fZVfFUW9SduruWe8Xm4FtAAFWYE6f+KcekUm3mQ5Vdy8xKbgqcuBycDrP2W0K1OzzMp9a5J4Cx4MmofRNSTnP2WirU76mKVXZawEX8FS6btK6z9lsq8NDldGrbQA/gx9dH8X2VddEjqangDdwY/k7fsjrYi6mfgZ/Z7+Tt+yfWIXVSK/Av1b/sjrEJ0pFGxP5O37J7aF1bILK7xX7I20Gwz05e1osrC4C7A12nS2Yk9dFx7Lk5tLN/Y92NSMI0oPdf3K4Jmbx9a4cT2niz91rNPZy1+5z0ZxdXPT7HEEYqcB4r/RaXZzxjF4+I3LFdhFMAXjDRXi2kmn61N7z5FSjs0Vuu/MT4xXgc5d4+AoGWJPHgIC5rjvGCLILkE+zq/oiw1JhBaCk4WNFUDsnNO9ZuBspB2W0jTuWbpXZop2QZvCRAPTqSdFD6y8R+Dhg0z+OtYTo3NozOjFwsNder7rF0ClLEbjt9a44bVm6Vim8Rn8eT6yjqhlfjMc6OqFdGm20jTvR1TC6MSW+mlUqYbSAzcJe8jqROQlaeFqZjRbRop4EOdhGThM61oqCRPWXFJOETULWNFEueIE20nx/RUqaRDkrYCz7UdelaRgjLa8ATrR4orsjOUscjBtHjBVskdYY47xgqcbEqRRlSsDmtxTpUxXuZ41AXHrQy86JxNawADkFHADeojJpSS3nXUjeUH/KascQvYUBujHkwGvkVbbtZip07zt4HmHuNc667I8q7WoZtocRQk01VNM1K0ryDqS2UsbFbcnG135mHPOs9aTsK7Jxp1nrSshdYy+OdrRZD22yccdaLIak0Tj3a0WQOrLeaFpdr7AlsRGq095oWx1M/YEtiO4pVpr/CL/HP19gS6qO4fxFTeX+PfyI6uI30mYT9pv8Ad6j90dXEr4qdrGmcMSA1F3qPcUuqiJdLnfAL+35fd/j/AJkuogX8bV3mv+optTOp/wDMl8PTE+nVd5Y8pJtTOp38yXwtLcHx9XwN/wDUk3udTv5kvhae4r46qZd5QTH2PhP3T+GpifTagF3Dkp9j4T91SoQ3C+Mq7yncLyamdR+6fUxD4yoYPCz9TOo/dPqoi+LqE/abzjRvUfujq4h8VUvcn7Qfqb1H7p9WhfE1ATrc7k7funsol15MwbU7k6kbKJdRso2l3gJ2QtuRBaHeAlsoOslvIbQ7WnZB1kt5XHu1osg6yW8rjnayiyE5MMbdIboLzRraDkA0dpT2IbiuuqWWOWAWz2h3tO+IpbESXOb1EHHFUiExiGySOBuse7mtc7roMFTTsDkjMtle0gOa5tfaaW7wkoSte2AbSBEKWh3ImgJhrCGguiqjWiwrmgaIsMpIGUmkLwIqBIilhciQXLQM0AgDVEAUgCiUAZAQBohAFIAooApAEQDLonZoCU2IsK5AENjLDUgK6U7AW5tEWH7EahqwhmAbMdFRXqRYA/DrIxLejAayRrJWsH93eGUw7HBwHJSpqhMUlZ4Go7SXAVZCaaXzSg9QmFOgBVa7wKTa1H7Jb3MpddGzkitk0ZPJVz3DsSik8GLab/ydCF8VqY+Octa+nmZZLRZpSxzRVrS+rZLhNWkG8MoHCmKk9nDP2L2Fz8DzE1iliNXxubjQFzckk5qaCcE7biGMw8Nyj0pZiKYBrw3ZlEHckuzlmNNrAaj8pJMwfasdHHA1/wBtaKcfmim+f3B7Lzv6DcLuMBbJYpZNbqRxyNrpD2wAk5vSqOTFKpUvjguLb92F4fll7AG+T970W2hhxo2SG80ZqVlYamuP92Kcqz24rNoEjE9ltMNWizNGiv4aOatNIe9jj0ghNNPJieYD8RM11JGxxa79lgB6GcXU+MVqqtRLCcrf8n9w5LyQweE4aULw7Ein7NsQqNHnL4fXqWWF7483cXEXtk9lkpdY+N2l0cbQ0j90ZTQ8ocB7pzqsGX2M1cvg2ywPfQfiJSMbjbO11ecWT3qa6UPKjZeayIbTeZ0rXY5WtvRQxUaAHA2ItftuyscHCpxINdalyiytlvJXEA61nNZ2/wD58HdClhr7idOSxsMtrGAbWyzx3hktdZQHkaTcjDA0cpII0V0WvASEbU2yONWvmZX1WwMcwHSGvdaLxG1J5h+amrA+yMqX8dIcLtYWXG44lzBOC/ZeprBU46FLZ8Rt9vgrVjmMqMb3B9mcBsBkkr2K07q1icHrYpzrVQObDHIwirXt4Ps5aQMM5gz4KWtl2fuEVtZAoGTSG4bLG4uNKmziEjY5l0NVcEUoPc2XJwCAKH8QSK14qyvkb0Pe5ldoFMMMFN0Ek1nh+bzUfCFliAYLO4uFKvkbHxhcBQkiRr2gV9UNwzEuzp5CbVsDL+HYzi1jozrbFYsNlyFlexXCbWCk+TYo/wAyXkhebhEki68SHVJZrPUnUAb4KTnNq207cWN20S8kvYG7gm0OJ/s8gI9ICIsz+7QAdFFEpLN4Ajv2exMs0TQYjLaHAOk81E4MBqRGySUOa1wBBJuOxwqKVVwjdXulzX0xLcLJNoHJwjM4ZUVreBmH4ilB+iMAIl2Vg1yZKu+7fyRzZuFx7E7TovWl7qdBYou8riV8ri3BtkFotDWVLWuJdI40N1gBfI/NiQ0OOI0I4Da3HpbB+JncTZ5PwVlFeJ84bNGQCABxjSONkIxLiTiDqok3bMVnojxbo3GmHjr5Vey0MsNPagQRjWaQ868po+kos9wWTCtfFpief9YD/wAaVmOOGSGbDb2RE3In44Oa6Vr2PZnLXN4sAg08GiNnHH88g2dX5Ants5zNmZXH0o5ABqDaNJ6XIzbB2v2S3cHHi3PidfY2l8+gW1NBVp0VOglGAmrK7Oc9qEwaKjiJNAASdibYtm442zRgZUhDtIawuIHISWg9aSC1tRqy2wMFBLMWnOx0MZYeQsMpHZpRbV5GkZRtr6C8zIC4lplaK+iGNNK6BWTNn/qqcUlqK0PH0NQiFhDhJLXQHWeNza8oM2PSOhQotuwW3eoxJI6W638WXE4NY8StaCcwaG1aCSeQY505bKyQk3o7nPtNncxxa7BzTQitf6aU7YJisDId4wUBY6PBTLQ4lsL3tN0l1JC0XaY1ocRyUKdlbIfaeCZdrdHJi+ZjpKkFzYnC83lJDbx5SAcKJ2s8QbjvxFxFBTGSbogYe0zjckk9BJO+Pp+4/wDj4mi7FLPE0YZFnjDnEes54nDicdeCVnqinJRyv6CU5iJB4+Yn1i+IDtbK6quKSxaE0/mwK/BhwJjeJA3F2DmEZtDsCOlJCScsViKhztfclmCwyNvtLyKOcXAaHY9Vc3QjUeYyeDLoa6V4jvgujBDnudqwaKAZs5BTyYhwWuKKNrYpJmkjzpETGOfyCXjC4NAoAKAYGudJLV5DU1ayzEn/AIc+raCeV8X8iaUvAmOOZkCz19Gf44//AFoaksWGCyYGWNmi8OcAe0HP0J3ZS7S8QNFAjq+T9GOkmcKshjcXN/xL44tkZ91xdj7oI0pMcVqO2mzgSu/EyPfPhfYxjXBlRUAve4DAUFGgjlwVXKxaxP/Z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6"/>
          <p:cNvSpPr txBox="1"/>
          <p:nvPr/>
        </p:nvSpPr>
        <p:spPr>
          <a:xfrm>
            <a:off x="2857488" y="2500306"/>
            <a:ext cx="3571900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4400" b="1">
                <a:solidFill>
                  <a:srgbClr val="16355A"/>
                </a:solidFill>
                <a:latin typeface="Calibri"/>
                <a:ea typeface="Calibri"/>
                <a:cs typeface="Calibri"/>
                <a:sym typeface="Calibri"/>
              </a:rPr>
              <a:t>The seven disciplines of social sciences at SJCJC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-BZ"/>
              <a:t>CUBA 1959</a:t>
            </a:r>
            <a:endParaRPr/>
          </a:p>
        </p:txBody>
      </p:sp>
      <p:pic>
        <p:nvPicPr>
          <p:cNvPr id="293" name="Google Shape;293;p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71538" y="1237041"/>
            <a:ext cx="7072362" cy="5304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-BZ"/>
              <a:t>CONFLICT in the 20</a:t>
            </a:r>
            <a:r>
              <a:rPr lang="en-BZ" baseline="30000"/>
              <a:t>th</a:t>
            </a:r>
            <a:r>
              <a:rPr lang="en-BZ"/>
              <a:t> CENTURY</a:t>
            </a:r>
            <a:endParaRPr/>
          </a:p>
        </p:txBody>
      </p:sp>
      <p:pic>
        <p:nvPicPr>
          <p:cNvPr id="300" name="Google Shape;300;p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42976" y="1290620"/>
            <a:ext cx="6946952" cy="5210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70850" y="508000"/>
            <a:ext cx="7384200" cy="58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-BZ"/>
              <a:t>AND LIBERATION</a:t>
            </a:r>
            <a:endParaRPr/>
          </a:p>
        </p:txBody>
      </p:sp>
      <p:pic>
        <p:nvPicPr>
          <p:cNvPr id="313" name="Google Shape;313;p37" descr="http://img.youtube.com/vi/UqoYmx_L-Xs/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7620" y="3214686"/>
            <a:ext cx="4572000" cy="342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7" descr="http://myhero.com/images/guest/g226635/hero64667/g226635_u75569_gandhi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7488" y="2143116"/>
            <a:ext cx="2500330" cy="3233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7" descr="https://encrypted-tbn1.gstatic.com/images?q=tbn:ANd9GcRsViyAyJk22wikHwp5_Adsy4PleIxplunbVIEMRb9FJK19X5t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4348" y="1142984"/>
            <a:ext cx="2461439" cy="3286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-BZ"/>
              <a:t>ECONOMICS</a:t>
            </a:r>
            <a:endParaRPr/>
          </a:p>
        </p:txBody>
      </p:sp>
      <p:pic>
        <p:nvPicPr>
          <p:cNvPr id="323" name="Google Shape;32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6925" y="1417650"/>
            <a:ext cx="7033850" cy="526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9" descr="http://3.bp.blogspot.com/-VQ8d_3muzXY/T0tWO_xTlGI/AAAAAAAAAqg/Tb0lc3lGtr8/s1600/Inflatio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480" y="357166"/>
            <a:ext cx="5429288" cy="6158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40" descr="http://www.american.com/archive/2009/february-2009/the-growth-imperative/Featured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8663" y="1134012"/>
            <a:ext cx="7358114" cy="4652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8728" y="207502"/>
            <a:ext cx="6215106" cy="6369781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-BZ"/>
              <a:t>ALLEVIATING POVERTY</a:t>
            </a:r>
            <a:endParaRPr/>
          </a:p>
        </p:txBody>
      </p:sp>
      <p:pic>
        <p:nvPicPr>
          <p:cNvPr id="349" name="Google Shape;349;p42" descr="http://www.belizeunboxed.com/wp-content/uploads/2011/04/Alleviate-Poverty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8661" y="1571612"/>
            <a:ext cx="7179519" cy="4786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43" descr="https://encrypted-tbn3.gstatic.com/images?q=tbn:ANd9GcRWKJHP6U2jg1jHYJC7bipExAi6XvDZ5QUH7WBR5IIl7eoOSu7f"/>
          <p:cNvPicPr preferRelativeResize="0"/>
          <p:nvPr/>
        </p:nvPicPr>
        <p:blipFill rotWithShape="1">
          <a:blip r:embed="rId3">
            <a:alphaModFix/>
          </a:blip>
          <a:srcRect t="16923" r="1718" b="10768"/>
          <a:stretch/>
        </p:blipFill>
        <p:spPr>
          <a:xfrm>
            <a:off x="714348" y="1000108"/>
            <a:ext cx="7459747" cy="4857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 txBox="1">
            <a:spLocks noGrp="1"/>
          </p:cNvSpPr>
          <p:nvPr>
            <p:ph type="title"/>
          </p:nvPr>
        </p:nvSpPr>
        <p:spPr>
          <a:xfrm>
            <a:off x="714348" y="1"/>
            <a:ext cx="7715304" cy="1214422"/>
          </a:xfrm>
          <a:prstGeom prst="rect">
            <a:avLst/>
          </a:prstGeom>
          <a:solidFill>
            <a:srgbClr val="1736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569"/>
              <a:buFont typeface="Calibri"/>
              <a:buNone/>
            </a:pPr>
            <a:br>
              <a:rPr lang="en-BZ" sz="6569" b="1">
                <a:solidFill>
                  <a:srgbClr val="FF0000"/>
                </a:solidFill>
              </a:rPr>
            </a:br>
            <a:r>
              <a:rPr lang="en-BZ" sz="6569" b="1">
                <a:solidFill>
                  <a:srgbClr val="FF0000"/>
                </a:solidFill>
              </a:rPr>
              <a:t>Sociology</a:t>
            </a:r>
            <a:br>
              <a:rPr lang="en-BZ" sz="3959">
                <a:solidFill>
                  <a:srgbClr val="FF0000"/>
                </a:solidFill>
              </a:rPr>
            </a:br>
            <a:endParaRPr sz="3959"/>
          </a:p>
        </p:txBody>
      </p:sp>
      <p:sp>
        <p:nvSpPr>
          <p:cNvPr id="136" name="Google Shape;136;p17"/>
          <p:cNvSpPr txBox="1">
            <a:spLocks noGrp="1"/>
          </p:cNvSpPr>
          <p:nvPr>
            <p:ph type="body" idx="1"/>
          </p:nvPr>
        </p:nvSpPr>
        <p:spPr>
          <a:xfrm>
            <a:off x="857224" y="1600200"/>
            <a:ext cx="7358114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"/>
              <a:buNone/>
            </a:pPr>
            <a:r>
              <a:rPr lang="en-BZ"/>
              <a:t>The scientific study of </a:t>
            </a:r>
            <a:r>
              <a:rPr lang="en-BZ" sz="4800">
                <a:solidFill>
                  <a:srgbClr val="FF6600"/>
                </a:solidFill>
              </a:rPr>
              <a:t>human social behavior</a:t>
            </a:r>
            <a:r>
              <a:rPr lang="en-BZ"/>
              <a:t>, groups and society. </a:t>
            </a:r>
            <a:endParaRPr/>
          </a:p>
        </p:txBody>
      </p:sp>
      <p:pic>
        <p:nvPicPr>
          <p:cNvPr id="137" name="Google Shape;13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348" y="3429001"/>
            <a:ext cx="6715172" cy="107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2132" y="4637088"/>
            <a:ext cx="2795588" cy="2220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8662" y="4619625"/>
            <a:ext cx="1995488" cy="22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00364" y="4610100"/>
            <a:ext cx="2471737" cy="224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4"/>
          <p:cNvSpPr txBox="1">
            <a:spLocks noGrp="1"/>
          </p:cNvSpPr>
          <p:nvPr>
            <p:ph type="ctrTitle"/>
          </p:nvPr>
        </p:nvSpPr>
        <p:spPr>
          <a:xfrm>
            <a:off x="0" y="3949700"/>
            <a:ext cx="9144000" cy="2908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7200"/>
              <a:buFont typeface="Calibri"/>
              <a:buNone/>
            </a:pPr>
            <a:br>
              <a:rPr lang="en-BZ" sz="7200">
                <a:solidFill>
                  <a:srgbClr val="FF0000"/>
                </a:solidFill>
              </a:rPr>
            </a:br>
            <a:r>
              <a:rPr lang="en-BZ" sz="7200">
                <a:solidFill>
                  <a:schemeClr val="lt1"/>
                </a:solidFill>
              </a:rPr>
              <a:t>SOCIOLOGY</a:t>
            </a:r>
            <a:br>
              <a:rPr lang="en-BZ" sz="7200">
                <a:solidFill>
                  <a:srgbClr val="FF0000"/>
                </a:solidFill>
              </a:rPr>
            </a:br>
            <a:endParaRPr sz="7200" b="1">
              <a:solidFill>
                <a:srgbClr val="FF0000"/>
              </a:solidFill>
            </a:endParaRPr>
          </a:p>
        </p:txBody>
      </p:sp>
      <p:pic>
        <p:nvPicPr>
          <p:cNvPr id="362" name="Google Shape;362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635375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1400" y="0"/>
            <a:ext cx="5562600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5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12616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"/>
              <a:buNone/>
            </a:pPr>
            <a:endParaRPr/>
          </a:p>
          <a:p>
            <a:pPr marL="0" lvl="0" indent="0" algn="ctr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5400"/>
              <a:buFont typeface="Arial"/>
              <a:buNone/>
            </a:pPr>
            <a:r>
              <a:rPr lang="en-BZ" sz="5400">
                <a:solidFill>
                  <a:srgbClr val="FFFF00"/>
                </a:solidFill>
              </a:rPr>
              <a:t>SOCIETY</a:t>
            </a:r>
            <a:r>
              <a:rPr lang="en-BZ" sz="5400">
                <a:solidFill>
                  <a:srgbClr val="FFFFFF"/>
                </a:solidFill>
              </a:rPr>
              <a:t>, </a:t>
            </a:r>
            <a:r>
              <a:rPr lang="en-BZ" sz="5400">
                <a:solidFill>
                  <a:srgbClr val="FF9D45"/>
                </a:solidFill>
              </a:rPr>
              <a:t>CULTURE </a:t>
            </a:r>
            <a:endParaRPr/>
          </a:p>
          <a:p>
            <a:pPr marL="0" lvl="0" indent="0" algn="ctr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</a:pPr>
            <a:r>
              <a:rPr lang="en-BZ" sz="5400">
                <a:solidFill>
                  <a:srgbClr val="FFFFFF"/>
                </a:solidFill>
              </a:rPr>
              <a:t>and </a:t>
            </a:r>
            <a:r>
              <a:rPr lang="en-BZ" sz="5400">
                <a:solidFill>
                  <a:srgbClr val="75D64C"/>
                </a:solidFill>
              </a:rPr>
              <a:t>SOCIAL ISSUES</a:t>
            </a:r>
            <a:r>
              <a:rPr lang="en-BZ" sz="5400">
                <a:solidFill>
                  <a:srgbClr val="FFFFFF"/>
                </a:solidFill>
              </a:rPr>
              <a:t>…</a:t>
            </a:r>
            <a:endParaRPr/>
          </a:p>
        </p:txBody>
      </p:sp>
      <p:pic>
        <p:nvPicPr>
          <p:cNvPr id="371" name="Google Shape;371;p45" descr="no_sexism_racism_homophob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492500"/>
            <a:ext cx="3552825" cy="347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52825" y="3492500"/>
            <a:ext cx="5591175" cy="33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2825" y="3492500"/>
            <a:ext cx="2733675" cy="1884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6"/>
          <p:cNvSpPr txBox="1">
            <a:spLocks noGrp="1"/>
          </p:cNvSpPr>
          <p:nvPr>
            <p:ph type="title"/>
          </p:nvPr>
        </p:nvSpPr>
        <p:spPr>
          <a:xfrm>
            <a:off x="0" y="14288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800"/>
              <a:buFont typeface="Arial"/>
              <a:buNone/>
            </a:pPr>
            <a:br>
              <a:rPr lang="en-BZ" sz="8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BZ" sz="8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BZ" sz="8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WHO ARE </a:t>
            </a:r>
            <a:r>
              <a:rPr lang="en-BZ" sz="8800">
                <a:solidFill>
                  <a:srgbClr val="FF0066"/>
                </a:solidFill>
                <a:latin typeface="Lucida Sans"/>
                <a:ea typeface="Lucida Sans"/>
                <a:cs typeface="Lucida Sans"/>
                <a:sym typeface="Lucida Sans"/>
              </a:rPr>
              <a:t>WE</a:t>
            </a:r>
            <a:r>
              <a:rPr lang="en-BZ" sz="8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380" name="Google Shape;380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4750" y="0"/>
            <a:ext cx="296545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6"/>
          <p:cNvSpPr txBox="1">
            <a:spLocks noGrp="1"/>
          </p:cNvSpPr>
          <p:nvPr>
            <p:ph type="body" idx="1"/>
          </p:nvPr>
        </p:nvSpPr>
        <p:spPr>
          <a:xfrm>
            <a:off x="3200400" y="5410200"/>
            <a:ext cx="4114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CCFFCC"/>
              </a:buClr>
              <a:buSzPts val="4000"/>
              <a:buFont typeface="Arial"/>
              <a:buNone/>
            </a:pPr>
            <a:r>
              <a:rPr lang="en-BZ" sz="4000">
                <a:solidFill>
                  <a:srgbClr val="CCFFCC"/>
                </a:solidFill>
                <a:latin typeface="Arial"/>
                <a:ea typeface="Arial"/>
                <a:cs typeface="Arial"/>
                <a:sym typeface="Arial"/>
              </a:rPr>
              <a:t>“Ah who we?”</a:t>
            </a:r>
            <a:endParaRPr sz="4000">
              <a:solidFill>
                <a:srgbClr val="CCFF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2" name="Google Shape;382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66" y="0"/>
            <a:ext cx="5646485" cy="3048000"/>
          </a:xfrm>
          <a:prstGeom prst="rect">
            <a:avLst/>
          </a:prstGeom>
          <a:noFill/>
          <a:ln>
            <a:noFill/>
          </a:ln>
          <a:effectLst>
            <a:reflection stA="50000" endA="300" endPos="55000" sy="-100000" algn="bl" rotWithShape="0"/>
          </a:effectLst>
        </p:spPr>
      </p:pic>
      <p:pic>
        <p:nvPicPr>
          <p:cNvPr id="383" name="Google Shape;383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71800" y="0"/>
            <a:ext cx="33528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6"/>
          <p:cNvSpPr txBox="1"/>
          <p:nvPr/>
        </p:nvSpPr>
        <p:spPr>
          <a:xfrm>
            <a:off x="2054225" y="855663"/>
            <a:ext cx="5437188" cy="219233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4400" b="1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CULTURE &amp; IDENTITY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7"/>
          <p:cNvSpPr txBox="1">
            <a:spLocks noGrp="1"/>
          </p:cNvSpPr>
          <p:nvPr>
            <p:ph type="title"/>
          </p:nvPr>
        </p:nvSpPr>
        <p:spPr>
          <a:xfrm>
            <a:off x="0" y="14288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800"/>
              <a:buFont typeface="Arial"/>
              <a:buNone/>
            </a:pPr>
            <a:br>
              <a:rPr lang="en-BZ" sz="8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BZ" sz="8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BZ" sz="7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BEHAVIOURAL </a:t>
            </a:r>
            <a:r>
              <a:rPr lang="en-BZ" sz="7000">
                <a:solidFill>
                  <a:srgbClr val="FF0066"/>
                </a:solidFill>
                <a:latin typeface="Lucida Sans"/>
                <a:ea typeface="Lucida Sans"/>
                <a:cs typeface="Lucida Sans"/>
                <a:sym typeface="Lucida Sans"/>
              </a:rPr>
              <a:t>LAWS</a:t>
            </a:r>
            <a:endParaRPr sz="7000">
              <a:solidFill>
                <a:srgbClr val="FF0066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800"/>
              <a:buFont typeface="Arial"/>
              <a:buNone/>
            </a:pPr>
            <a:r>
              <a:rPr lang="en-BZ" sz="70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rPr>
              <a:t>What makes us “us”?</a:t>
            </a:r>
            <a:endParaRPr sz="7000">
              <a:solidFill>
                <a:srgbClr val="FFFFFF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391" name="Google Shape;391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4116400" cy="303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8813" y="14288"/>
            <a:ext cx="3505200" cy="303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71800" y="0"/>
            <a:ext cx="33528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7"/>
          <p:cNvSpPr txBox="1"/>
          <p:nvPr/>
        </p:nvSpPr>
        <p:spPr>
          <a:xfrm>
            <a:off x="2054225" y="855663"/>
            <a:ext cx="5437188" cy="219233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4400" b="1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SOCIAL RESEARCH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8"/>
          <p:cNvSpPr txBox="1">
            <a:spLocks noGrp="1"/>
          </p:cNvSpPr>
          <p:nvPr>
            <p:ph type="title"/>
          </p:nvPr>
        </p:nvSpPr>
        <p:spPr>
          <a:xfrm>
            <a:off x="0" y="14288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800"/>
              <a:buFont typeface="Arial"/>
              <a:buNone/>
            </a:pPr>
            <a:br>
              <a:rPr lang="en-BZ" sz="8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BZ" sz="8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BZ" sz="8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MAKES US </a:t>
            </a:r>
            <a:r>
              <a:rPr lang="en-BZ" sz="8800">
                <a:solidFill>
                  <a:srgbClr val="FF0066"/>
                </a:solidFill>
                <a:latin typeface="Lucida Sans"/>
                <a:ea typeface="Lucida Sans"/>
                <a:cs typeface="Lucida Sans"/>
                <a:sym typeface="Lucida Sans"/>
              </a:rPr>
              <a:t>DIFFERENT</a:t>
            </a:r>
            <a:r>
              <a:rPr lang="en-BZ" sz="8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401" name="Google Shape;401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4750" y="0"/>
            <a:ext cx="296545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71800" y="0"/>
            <a:ext cx="33528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29718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8"/>
          <p:cNvSpPr txBox="1"/>
          <p:nvPr/>
        </p:nvSpPr>
        <p:spPr>
          <a:xfrm>
            <a:off x="2054225" y="855663"/>
            <a:ext cx="5437188" cy="219233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4400" b="1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SOCIAL STRATIFICATION &amp; MOBILITY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175"/>
            <a:ext cx="4205288" cy="315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998788"/>
            <a:ext cx="2571750" cy="3859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60625" y="2998788"/>
            <a:ext cx="2763838" cy="3859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05288" y="-3175"/>
            <a:ext cx="4938712" cy="301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24463" y="2998788"/>
            <a:ext cx="3921125" cy="3859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0"/>
          <p:cNvSpPr txBox="1">
            <a:spLocks noGrp="1"/>
          </p:cNvSpPr>
          <p:nvPr>
            <p:ph type="title"/>
          </p:nvPr>
        </p:nvSpPr>
        <p:spPr>
          <a:xfrm>
            <a:off x="0" y="14288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800"/>
              <a:buFont typeface="Arial"/>
              <a:buNone/>
            </a:pPr>
            <a:br>
              <a:rPr lang="en-BZ" sz="8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endParaRPr sz="88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800"/>
              <a:buFont typeface="Arial"/>
              <a:buNone/>
            </a:pPr>
            <a:r>
              <a:rPr lang="en-BZ" sz="6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ARE</a:t>
            </a:r>
            <a:r>
              <a:rPr lang="en-BZ" sz="8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BZ" sz="6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CURRENT POPULATION  </a:t>
            </a:r>
            <a:r>
              <a:rPr lang="en-BZ" sz="6100">
                <a:solidFill>
                  <a:srgbClr val="FF0066"/>
                </a:solidFill>
                <a:latin typeface="Lucida Sans"/>
                <a:ea typeface="Lucida Sans"/>
                <a:cs typeface="Lucida Sans"/>
                <a:sym typeface="Lucida Sans"/>
              </a:rPr>
              <a:t>TRENDS &amp; PATTERNS</a:t>
            </a:r>
            <a:r>
              <a:rPr lang="en-BZ" sz="6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700"/>
          </a:p>
        </p:txBody>
      </p:sp>
      <p:pic>
        <p:nvPicPr>
          <p:cNvPr id="421" name="Google Shape;421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1800" y="0"/>
            <a:ext cx="33528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288"/>
            <a:ext cx="2971800" cy="303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24600" y="0"/>
            <a:ext cx="28194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50"/>
          <p:cNvSpPr txBox="1"/>
          <p:nvPr/>
        </p:nvSpPr>
        <p:spPr>
          <a:xfrm>
            <a:off x="2054225" y="855663"/>
            <a:ext cx="5437188" cy="219233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4400" b="1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POPULATION STUDIES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1"/>
          <p:cNvSpPr txBox="1">
            <a:spLocks noGrp="1"/>
          </p:cNvSpPr>
          <p:nvPr>
            <p:ph type="title"/>
          </p:nvPr>
        </p:nvSpPr>
        <p:spPr>
          <a:xfrm>
            <a:off x="0" y="14288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800"/>
              <a:buFont typeface="Arial"/>
              <a:buNone/>
            </a:pPr>
            <a:br>
              <a:rPr lang="en-BZ" sz="8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BZ" sz="8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endParaRPr sz="8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4750" y="0"/>
            <a:ext cx="296545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288"/>
            <a:ext cx="4476750" cy="303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71800" y="0"/>
            <a:ext cx="33528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921000"/>
            <a:ext cx="5245100" cy="393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51"/>
          <p:cNvSpPr txBox="1"/>
          <p:nvPr/>
        </p:nvSpPr>
        <p:spPr>
          <a:xfrm>
            <a:off x="2054225" y="1122363"/>
            <a:ext cx="5437188" cy="219233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4400" b="1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DEVIANCE &amp; CRIME</a:t>
            </a:r>
            <a:endParaRPr/>
          </a:p>
        </p:txBody>
      </p:sp>
      <p:pic>
        <p:nvPicPr>
          <p:cNvPr id="436" name="Google Shape;436;p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45100" y="3319463"/>
            <a:ext cx="3898900" cy="313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2"/>
          <p:cNvSpPr txBox="1">
            <a:spLocks noGrp="1"/>
          </p:cNvSpPr>
          <p:nvPr>
            <p:ph type="title"/>
          </p:nvPr>
        </p:nvSpPr>
        <p:spPr>
          <a:xfrm>
            <a:off x="0" y="14288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8800"/>
              <a:buFont typeface="Calibri"/>
              <a:buNone/>
            </a:pPr>
            <a:endParaRPr sz="8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1800" y="0"/>
            <a:ext cx="33528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841375"/>
            <a:ext cx="9144000" cy="6030913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52"/>
          <p:cNvSpPr txBox="1"/>
          <p:nvPr/>
        </p:nvSpPr>
        <p:spPr>
          <a:xfrm>
            <a:off x="2054225" y="855663"/>
            <a:ext cx="5437188" cy="219233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4400" b="1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SOCIAL DEVELOPMENT &amp; POVERTY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452" name="Google Shape;452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973638" cy="373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53"/>
          <p:cNvPicPr preferRelativeResize="0"/>
          <p:nvPr/>
        </p:nvPicPr>
        <p:blipFill rotWithShape="1">
          <a:blip r:embed="rId4">
            <a:alphaModFix/>
          </a:blip>
          <a:srcRect l="8521" t="-849" r="42650" b="848"/>
          <a:stretch/>
        </p:blipFill>
        <p:spPr>
          <a:xfrm>
            <a:off x="4841875" y="-127000"/>
            <a:ext cx="4302125" cy="69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5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 l="3351" t="19446" r="10773" b="19446"/>
          <a:stretch/>
        </p:blipFill>
        <p:spPr>
          <a:xfrm>
            <a:off x="0" y="3730625"/>
            <a:ext cx="4973638" cy="3186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348" y="4572008"/>
            <a:ext cx="2651751" cy="2285992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title"/>
          </p:nvPr>
        </p:nvSpPr>
        <p:spPr>
          <a:xfrm>
            <a:off x="714348" y="0"/>
            <a:ext cx="7715304" cy="1349375"/>
          </a:xfrm>
          <a:prstGeom prst="rect">
            <a:avLst/>
          </a:prstGeom>
          <a:solidFill>
            <a:srgbClr val="1736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alibri"/>
              <a:buNone/>
            </a:pPr>
            <a:r>
              <a:rPr lang="en-BZ" sz="6000" b="1">
                <a:solidFill>
                  <a:srgbClr val="FF0000"/>
                </a:solidFill>
              </a:rPr>
              <a:t>Psychology</a:t>
            </a:r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body" idx="1"/>
          </p:nvPr>
        </p:nvSpPr>
        <p:spPr>
          <a:xfrm>
            <a:off x="1357290" y="1571612"/>
            <a:ext cx="6643734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r>
              <a:rPr lang="en-BZ"/>
              <a:t>The scientific study of the </a:t>
            </a:r>
            <a:r>
              <a:rPr lang="en-BZ" sz="4800">
                <a:solidFill>
                  <a:srgbClr val="FF6600"/>
                </a:solidFill>
              </a:rPr>
              <a:t>human mind, </a:t>
            </a:r>
            <a:r>
              <a:rPr lang="en-BZ"/>
              <a:t>personality and individual behaviour. 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149" name="Google Shape;14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7472" y="4714884"/>
            <a:ext cx="1841741" cy="2143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57750" y="4643446"/>
            <a:ext cx="1875777" cy="2230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23064" y="4714884"/>
            <a:ext cx="1635150" cy="2158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461" name="Google Shape;461;p54" descr="classroom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0386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54" descr="family.jpg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038600" y="0"/>
            <a:ext cx="5105400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314700"/>
            <a:ext cx="4724400" cy="354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10000" y="3352800"/>
            <a:ext cx="4495800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54" descr="religion-hinduism-muslim-islam-christianity-buddhism-confuscius-sikhism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7">
            <a:alphaModFix/>
          </a:blip>
          <a:srcRect/>
          <a:stretch/>
        </p:blipFill>
        <p:spPr>
          <a:xfrm>
            <a:off x="6781800" y="3276600"/>
            <a:ext cx="2362200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5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71800" y="0"/>
            <a:ext cx="33528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54"/>
          <p:cNvSpPr txBox="1"/>
          <p:nvPr/>
        </p:nvSpPr>
        <p:spPr>
          <a:xfrm>
            <a:off x="1847850" y="855663"/>
            <a:ext cx="5437188" cy="219233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4400" b="1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SOCIAL INSTITUTIONS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474" name="Google Shape;474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100"/>
            <a:ext cx="4957763" cy="458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55" descr="girls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3195638"/>
            <a:ext cx="4572000" cy="3700462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55"/>
          <p:cNvSpPr txBox="1">
            <a:spLocks noGrp="1"/>
          </p:cNvSpPr>
          <p:nvPr>
            <p:ph type="body" idx="1"/>
          </p:nvPr>
        </p:nvSpPr>
        <p:spPr>
          <a:xfrm>
            <a:off x="0" y="3952875"/>
            <a:ext cx="4572000" cy="290512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BZ" sz="5400">
                <a:solidFill>
                  <a:schemeClr val="lt1"/>
                </a:solidFill>
              </a:rPr>
              <a:t>FAMILY AND EDUCATION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77" name="Google Shape;477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26000" y="-38100"/>
            <a:ext cx="4318000" cy="3233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5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0" y="0"/>
            <a:ext cx="4572000" cy="3195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0425" y="-4763"/>
            <a:ext cx="3203575" cy="3189288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5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486" name="Google Shape;486;p56"/>
          <p:cNvSpPr txBox="1">
            <a:spLocks noGrp="1"/>
          </p:cNvSpPr>
          <p:nvPr>
            <p:ph type="body" idx="1"/>
          </p:nvPr>
        </p:nvSpPr>
        <p:spPr>
          <a:xfrm>
            <a:off x="0" y="3952875"/>
            <a:ext cx="4572000" cy="290512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endParaRPr sz="24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BZ" sz="5400">
                <a:solidFill>
                  <a:schemeClr val="lt1"/>
                </a:solidFill>
              </a:rPr>
              <a:t>CHURCH AND STATE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87" name="Google Shape;487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3433763"/>
            <a:ext cx="4572000" cy="342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5940425" cy="395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49763" y="1666875"/>
            <a:ext cx="4913312" cy="348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Arial"/>
              <a:buNone/>
            </a:pPr>
            <a:r>
              <a:rPr lang="en-BZ">
                <a:latin typeface="Arial"/>
                <a:ea typeface="Arial"/>
                <a:cs typeface="Arial"/>
                <a:sym typeface="Arial"/>
              </a:rPr>
              <a:t>babysitting</a:t>
            </a:r>
            <a:endParaRPr/>
          </a:p>
        </p:txBody>
      </p:sp>
      <p:pic>
        <p:nvPicPr>
          <p:cNvPr id="496" name="Google Shape;496;p57" descr="teenagers%20hiphop%20cartoon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926138" y="2590800"/>
            <a:ext cx="3217862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57" descr="teenagers_and_the_beauty_industr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3130550" cy="434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7" descr="teenagers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463" y="3280400"/>
            <a:ext cx="3095625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57" descr="heart-break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800725"/>
            <a:ext cx="1057275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57" descr="online_dating_regular_dating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01000" y="1219200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57" descr="group-teenagers-partying_~PRT02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24200" y="0"/>
            <a:ext cx="2776538" cy="40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57" descr="girl-praying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791200" y="0"/>
            <a:ext cx="3352800" cy="243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57" descr="teens-pregnancy">
            <a:hlinkClick r:id="rId13"/>
          </p:cNvPr>
          <p:cNvPicPr preferRelativeResize="0">
            <a:picLocks noGrp="1"/>
          </p:cNvPicPr>
          <p:nvPr>
            <p:ph type="body" idx="3"/>
          </p:nvPr>
        </p:nvPicPr>
        <p:blipFill rotWithShape="1">
          <a:blip r:embed="rId14">
            <a:alphaModFix/>
          </a:blip>
          <a:srcRect/>
          <a:stretch/>
        </p:blipFill>
        <p:spPr>
          <a:xfrm>
            <a:off x="3124200" y="3733800"/>
            <a:ext cx="2776538" cy="312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8"/>
          <p:cNvSpPr txBox="1">
            <a:spLocks noGrp="1"/>
          </p:cNvSpPr>
          <p:nvPr>
            <p:ph type="body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endParaRPr/>
          </a:p>
        </p:txBody>
      </p:sp>
      <p:pic>
        <p:nvPicPr>
          <p:cNvPr id="510" name="Google Shape;510;p5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24100" y="3709988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58" descr="Image result for images for psycholog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7664" y="1417638"/>
            <a:ext cx="6192688" cy="5251722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5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Corben"/>
              <a:buNone/>
            </a:pPr>
            <a:r>
              <a:rPr lang="en-BZ" sz="4000" b="1">
                <a:latin typeface="Corben"/>
                <a:ea typeface="Corben"/>
                <a:cs typeface="Corben"/>
                <a:sym typeface="Corben"/>
              </a:rPr>
              <a:t>PSYCHOLOGY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7150" y="526150"/>
            <a:ext cx="7601851" cy="586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60"/>
          <p:cNvSpPr/>
          <p:nvPr/>
        </p:nvSpPr>
        <p:spPr>
          <a:xfrm>
            <a:off x="-2571751" y="857251"/>
            <a:ext cx="5143502" cy="5143500"/>
          </a:xfrm>
          <a:prstGeom prst="arc">
            <a:avLst>
              <a:gd name="adj1" fmla="val 16200000"/>
              <a:gd name="adj2" fmla="val 5406790"/>
            </a:avLst>
          </a:prstGeom>
          <a:solidFill>
            <a:schemeClr val="dk1"/>
          </a:solidFill>
          <a:ln w="9525" cap="flat" cmpd="sng">
            <a:solidFill>
              <a:srgbClr val="7D7D7D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60"/>
          <p:cNvSpPr txBox="1"/>
          <p:nvPr/>
        </p:nvSpPr>
        <p:spPr>
          <a:xfrm flipH="1">
            <a:off x="2486605" y="1597635"/>
            <a:ext cx="652676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4800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Fields of Psychology</a:t>
            </a:r>
            <a:endParaRPr/>
          </a:p>
        </p:txBody>
      </p:sp>
      <p:sp>
        <p:nvSpPr>
          <p:cNvPr id="525" name="Google Shape;525;p60"/>
          <p:cNvSpPr txBox="1"/>
          <p:nvPr/>
        </p:nvSpPr>
        <p:spPr>
          <a:xfrm flipH="1">
            <a:off x="2854001" y="2617627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400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Clinical</a:t>
            </a:r>
            <a:endParaRPr/>
          </a:p>
        </p:txBody>
      </p:sp>
      <p:sp>
        <p:nvSpPr>
          <p:cNvPr id="526" name="Google Shape;526;p60"/>
          <p:cNvSpPr txBox="1"/>
          <p:nvPr/>
        </p:nvSpPr>
        <p:spPr>
          <a:xfrm flipH="1">
            <a:off x="2854001" y="3576065"/>
            <a:ext cx="62899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400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Academic</a:t>
            </a:r>
            <a:endParaRPr/>
          </a:p>
        </p:txBody>
      </p:sp>
      <p:sp>
        <p:nvSpPr>
          <p:cNvPr id="527" name="Google Shape;527;p60"/>
          <p:cNvSpPr txBox="1"/>
          <p:nvPr/>
        </p:nvSpPr>
        <p:spPr>
          <a:xfrm flipH="1">
            <a:off x="2528171" y="4534502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400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Educational</a:t>
            </a:r>
            <a:endParaRPr/>
          </a:p>
        </p:txBody>
      </p:sp>
      <p:sp>
        <p:nvSpPr>
          <p:cNvPr id="528" name="Google Shape;528;p60"/>
          <p:cNvSpPr/>
          <p:nvPr/>
        </p:nvSpPr>
        <p:spPr>
          <a:xfrm>
            <a:off x="2041258" y="1885023"/>
            <a:ext cx="233795" cy="233795"/>
          </a:xfrm>
          <a:prstGeom prst="ellipse">
            <a:avLst/>
          </a:prstGeom>
          <a:solidFill>
            <a:srgbClr val="EBEB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60"/>
          <p:cNvSpPr/>
          <p:nvPr/>
        </p:nvSpPr>
        <p:spPr>
          <a:xfrm>
            <a:off x="2415145" y="2836410"/>
            <a:ext cx="233795" cy="233795"/>
          </a:xfrm>
          <a:prstGeom prst="ellipse">
            <a:avLst/>
          </a:prstGeom>
          <a:solidFill>
            <a:srgbClr val="EBEB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60"/>
          <p:cNvSpPr/>
          <p:nvPr/>
        </p:nvSpPr>
        <p:spPr>
          <a:xfrm>
            <a:off x="2416631" y="3787797"/>
            <a:ext cx="233795" cy="233795"/>
          </a:xfrm>
          <a:prstGeom prst="ellipse">
            <a:avLst/>
          </a:prstGeom>
          <a:solidFill>
            <a:srgbClr val="EBEB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60"/>
          <p:cNvSpPr/>
          <p:nvPr/>
        </p:nvSpPr>
        <p:spPr>
          <a:xfrm>
            <a:off x="2050164" y="4739183"/>
            <a:ext cx="233795" cy="233795"/>
          </a:xfrm>
          <a:prstGeom prst="ellipse">
            <a:avLst/>
          </a:prstGeom>
          <a:solidFill>
            <a:srgbClr val="EBEB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60"/>
          <p:cNvSpPr/>
          <p:nvPr/>
        </p:nvSpPr>
        <p:spPr>
          <a:xfrm>
            <a:off x="-1143000" y="2286000"/>
            <a:ext cx="2286000" cy="2286000"/>
          </a:xfrm>
          <a:prstGeom prst="arc">
            <a:avLst>
              <a:gd name="adj1" fmla="val 16200000"/>
              <a:gd name="adj2" fmla="val 5359794"/>
            </a:avLst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3" name="Google Shape;533;p60"/>
          <p:cNvGrpSpPr/>
          <p:nvPr/>
        </p:nvGrpSpPr>
        <p:grpSpPr>
          <a:xfrm rot="5400000">
            <a:off x="-2346863" y="3343275"/>
            <a:ext cx="4684815" cy="171450"/>
            <a:chOff x="-3200400" y="3314700"/>
            <a:chExt cx="6246420" cy="228600"/>
          </a:xfrm>
        </p:grpSpPr>
        <p:sp>
          <p:nvSpPr>
            <p:cNvPr id="534" name="Google Shape;534;p60"/>
            <p:cNvSpPr/>
            <p:nvPr/>
          </p:nvSpPr>
          <p:spPr>
            <a:xfrm rot="5400000">
              <a:off x="1331520" y="1828800"/>
              <a:ext cx="228600" cy="3200400"/>
            </a:xfrm>
            <a:prstGeom prst="roundRect">
              <a:avLst>
                <a:gd name="adj" fmla="val 35051"/>
              </a:avLst>
            </a:prstGeom>
            <a:solidFill>
              <a:srgbClr val="D7D7D7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60"/>
            <p:cNvSpPr/>
            <p:nvPr/>
          </p:nvSpPr>
          <p:spPr>
            <a:xfrm rot="5400000">
              <a:off x="-1714500" y="1828800"/>
              <a:ext cx="228600" cy="3200400"/>
            </a:xfrm>
            <a:prstGeom prst="roundRect">
              <a:avLst>
                <a:gd name="adj" fmla="val 35051"/>
              </a:avLst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5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5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5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61" descr="Image result for antecedent behaviour consequence"/>
          <p:cNvPicPr preferRelativeResize="0"/>
          <p:nvPr/>
        </p:nvPicPr>
        <p:blipFill rotWithShape="1">
          <a:blip r:embed="rId3">
            <a:alphaModFix/>
          </a:blip>
          <a:srcRect l="5732" t="13565" r="4531" b="5035"/>
          <a:stretch/>
        </p:blipFill>
        <p:spPr>
          <a:xfrm>
            <a:off x="683568" y="404664"/>
            <a:ext cx="7776864" cy="633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2"/>
          <p:cNvSpPr txBox="1"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Corben"/>
              <a:buNone/>
            </a:pPr>
            <a:r>
              <a:rPr lang="en-BZ" sz="3600">
                <a:latin typeface="Corben"/>
                <a:ea typeface="Corben"/>
                <a:cs typeface="Corben"/>
                <a:sym typeface="Corben"/>
              </a:rPr>
              <a:t>INTRODUCTION </a:t>
            </a:r>
            <a:br>
              <a:rPr lang="en-BZ" sz="3600">
                <a:latin typeface="Corben"/>
                <a:ea typeface="Corben"/>
                <a:cs typeface="Corben"/>
                <a:sym typeface="Corben"/>
              </a:rPr>
            </a:br>
            <a:r>
              <a:rPr lang="en-BZ" sz="3600">
                <a:latin typeface="Corben"/>
                <a:ea typeface="Corben"/>
                <a:cs typeface="Corben"/>
                <a:sym typeface="Corben"/>
              </a:rPr>
              <a:t>TO PSYCHOLOGY</a:t>
            </a:r>
            <a:endParaRPr/>
          </a:p>
        </p:txBody>
      </p:sp>
      <p:sp>
        <p:nvSpPr>
          <p:cNvPr id="547" name="Google Shape;547;p6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endParaRPr/>
          </a:p>
        </p:txBody>
      </p:sp>
      <p:sp>
        <p:nvSpPr>
          <p:cNvPr id="548" name="Google Shape;548;p62"/>
          <p:cNvSpPr txBox="1">
            <a:spLocks noGrp="1"/>
          </p:cNvSpPr>
          <p:nvPr>
            <p:ph type="body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endParaRPr/>
          </a:p>
        </p:txBody>
      </p:sp>
      <p:pic>
        <p:nvPicPr>
          <p:cNvPr id="549" name="Google Shape;549;p62" descr="Image result for images for abnormal psychology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55577" y="1600200"/>
            <a:ext cx="7560839" cy="5141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Corben"/>
              <a:buNone/>
            </a:pPr>
            <a:r>
              <a:rPr lang="en-BZ" sz="3600" dirty="0">
                <a:latin typeface="Corben"/>
                <a:ea typeface="Corben"/>
                <a:cs typeface="Corben"/>
                <a:sym typeface="Corben"/>
              </a:rPr>
              <a:t>DEVELOPMENTAL </a:t>
            </a:r>
            <a:br>
              <a:rPr lang="en-BZ" sz="3600" dirty="0">
                <a:latin typeface="Corben"/>
                <a:ea typeface="Corben"/>
                <a:cs typeface="Corben"/>
                <a:sym typeface="Corben"/>
              </a:rPr>
            </a:br>
            <a:r>
              <a:rPr lang="en-BZ" sz="3600" dirty="0">
                <a:latin typeface="Corben"/>
                <a:ea typeface="Corben"/>
                <a:cs typeface="Corben"/>
                <a:sym typeface="Corben"/>
              </a:rPr>
              <a:t>PSYCHOLOGY</a:t>
            </a:r>
            <a:endParaRPr dirty="0"/>
          </a:p>
        </p:txBody>
      </p:sp>
      <p:pic>
        <p:nvPicPr>
          <p:cNvPr id="557" name="Google Shape;557;p63" descr="Image result for images for developmental psycholog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568" y="1446529"/>
            <a:ext cx="7704856" cy="522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9"/>
          <p:cNvSpPr txBox="1">
            <a:spLocks noGrp="1"/>
          </p:cNvSpPr>
          <p:nvPr>
            <p:ph type="title"/>
          </p:nvPr>
        </p:nvSpPr>
        <p:spPr>
          <a:xfrm>
            <a:off x="714348" y="0"/>
            <a:ext cx="7786742" cy="1143000"/>
          </a:xfrm>
          <a:prstGeom prst="rect">
            <a:avLst/>
          </a:prstGeom>
          <a:solidFill>
            <a:srgbClr val="1736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480"/>
              <a:buFont typeface="Calibri"/>
              <a:buNone/>
            </a:pPr>
            <a:r>
              <a:rPr lang="en-BZ" sz="6480" b="1">
                <a:solidFill>
                  <a:srgbClr val="FF0000"/>
                </a:solidFill>
              </a:rPr>
              <a:t>History</a:t>
            </a:r>
            <a:endParaRPr sz="3959"/>
          </a:p>
        </p:txBody>
      </p:sp>
      <p:sp>
        <p:nvSpPr>
          <p:cNvPr id="158" name="Google Shape;158;p19"/>
          <p:cNvSpPr txBox="1">
            <a:spLocks noGrp="1"/>
          </p:cNvSpPr>
          <p:nvPr>
            <p:ph type="body" idx="1"/>
          </p:nvPr>
        </p:nvSpPr>
        <p:spPr>
          <a:xfrm>
            <a:off x="857224" y="1142984"/>
            <a:ext cx="7143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r>
              <a:rPr lang="en-BZ" dirty="0"/>
              <a:t>A record and analysis of the personalities and </a:t>
            </a:r>
            <a:r>
              <a:rPr lang="en-BZ" sz="4800" dirty="0">
                <a:solidFill>
                  <a:srgbClr val="FF6600"/>
                </a:solidFill>
              </a:rPr>
              <a:t>events of the </a:t>
            </a:r>
            <a:r>
              <a:rPr lang="en-BZ" sz="8000" dirty="0">
                <a:solidFill>
                  <a:srgbClr val="FF6600"/>
                </a:solidFill>
              </a:rPr>
              <a:t>past </a:t>
            </a:r>
            <a:r>
              <a:rPr lang="en-BZ" sz="5400" dirty="0"/>
              <a:t>in a society.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5400"/>
              <a:buNone/>
            </a:pPr>
            <a:endParaRPr sz="5400" b="1" dirty="0">
              <a:solidFill>
                <a:srgbClr val="FF0000"/>
              </a:solidFill>
            </a:endParaRPr>
          </a:p>
        </p:txBody>
      </p:sp>
      <p:pic>
        <p:nvPicPr>
          <p:cNvPr id="159" name="Google Shape;15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7488" y="3929066"/>
            <a:ext cx="3187700" cy="241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5786" y="4143380"/>
            <a:ext cx="2908300" cy="248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18200" y="4441825"/>
            <a:ext cx="2440014" cy="241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691"/>
            <a:ext cx="8229600" cy="1273947"/>
          </a:xfrm>
        </p:spPr>
        <p:txBody>
          <a:bodyPr/>
          <a:lstStyle/>
          <a:p>
            <a:r>
              <a:rPr lang="en-BZ" dirty="0">
                <a:latin typeface="Corben"/>
                <a:ea typeface="Corben"/>
                <a:cs typeface="Corben"/>
                <a:sym typeface="Corben"/>
              </a:rPr>
              <a:t>HEALTH </a:t>
            </a:r>
            <a:br>
              <a:rPr lang="en-BZ" dirty="0">
                <a:latin typeface="Corben"/>
                <a:ea typeface="Corben"/>
                <a:cs typeface="Corben"/>
                <a:sym typeface="Corben"/>
              </a:rPr>
            </a:br>
            <a:r>
              <a:rPr lang="en-BZ" dirty="0">
                <a:latin typeface="Corben"/>
                <a:ea typeface="Corben"/>
                <a:cs typeface="Corben"/>
                <a:sym typeface="Corben"/>
              </a:rPr>
              <a:t>PSYCHOLOGY</a:t>
            </a:r>
            <a:endParaRPr lang="en-US" dirty="0"/>
          </a:p>
        </p:txBody>
      </p:sp>
      <p:pic>
        <p:nvPicPr>
          <p:cNvPr id="1026" name="Picture 2" descr="Going Beyond Stress: The Psychology of Health - dumm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924" y="1575025"/>
            <a:ext cx="6625278" cy="44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1481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65"/>
          <p:cNvSpPr txBox="1">
            <a:spLocks noGrp="1"/>
          </p:cNvSpPr>
          <p:nvPr>
            <p:ph type="title"/>
          </p:nvPr>
        </p:nvSpPr>
        <p:spPr>
          <a:xfrm>
            <a:off x="755576" y="254872"/>
            <a:ext cx="784887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Corben"/>
              <a:buNone/>
            </a:pPr>
            <a:r>
              <a:rPr lang="en-BZ" sz="3600">
                <a:latin typeface="Corben"/>
                <a:ea typeface="Corben"/>
                <a:cs typeface="Corben"/>
                <a:sym typeface="Corben"/>
              </a:rPr>
              <a:t>PERSONALITY PSYCHOLOGY</a:t>
            </a:r>
            <a:endParaRPr/>
          </a:p>
        </p:txBody>
      </p:sp>
      <p:pic>
        <p:nvPicPr>
          <p:cNvPr id="576" name="Google Shape;57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7375" y="2969850"/>
            <a:ext cx="4962774" cy="370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207150">
            <a:off x="5283880" y="1863685"/>
            <a:ext cx="2816041" cy="178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338911">
            <a:off x="1138478" y="1968002"/>
            <a:ext cx="3236818" cy="1911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6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Corben"/>
              <a:buNone/>
            </a:pPr>
            <a:r>
              <a:rPr lang="en-BZ" sz="4000">
                <a:latin typeface="Corben"/>
                <a:ea typeface="Corben"/>
                <a:cs typeface="Corben"/>
                <a:sym typeface="Corben"/>
              </a:rPr>
              <a:t>SOCIAL  PSYCHOLOGY</a:t>
            </a:r>
            <a:endParaRPr/>
          </a:p>
        </p:txBody>
      </p:sp>
      <p:sp>
        <p:nvSpPr>
          <p:cNvPr id="585" name="Google Shape;585;p6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endParaRPr/>
          </a:p>
        </p:txBody>
      </p:sp>
      <p:sp>
        <p:nvSpPr>
          <p:cNvPr id="586" name="Google Shape;586;p66"/>
          <p:cNvSpPr txBox="1">
            <a:spLocks noGrp="1"/>
          </p:cNvSpPr>
          <p:nvPr>
            <p:ph type="body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endParaRPr/>
          </a:p>
        </p:txBody>
      </p:sp>
      <p:pic>
        <p:nvPicPr>
          <p:cNvPr id="587" name="Google Shape;587;p66" descr="Image result for images for social psychology"/>
          <p:cNvPicPr preferRelativeResize="0"/>
          <p:nvPr/>
        </p:nvPicPr>
        <p:blipFill rotWithShape="1">
          <a:blip r:embed="rId3">
            <a:alphaModFix/>
          </a:blip>
          <a:srcRect t="11924" b="4386"/>
          <a:stretch/>
        </p:blipFill>
        <p:spPr>
          <a:xfrm>
            <a:off x="2055912" y="1238288"/>
            <a:ext cx="5324400" cy="5503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Corben"/>
              <a:buNone/>
            </a:pPr>
            <a:r>
              <a:rPr lang="en-BZ" sz="4000">
                <a:latin typeface="Corben"/>
                <a:ea typeface="Corben"/>
                <a:cs typeface="Corben"/>
                <a:sym typeface="Corben"/>
              </a:rPr>
              <a:t>ABNORMAL PSYCHOLOGY</a:t>
            </a:r>
            <a:endParaRPr/>
          </a:p>
        </p:txBody>
      </p:sp>
      <p:sp>
        <p:nvSpPr>
          <p:cNvPr id="594" name="Google Shape;594;p6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endParaRPr/>
          </a:p>
        </p:txBody>
      </p:sp>
      <p:sp>
        <p:nvSpPr>
          <p:cNvPr id="595" name="Google Shape;595;p67"/>
          <p:cNvSpPr txBox="1">
            <a:spLocks noGrp="1"/>
          </p:cNvSpPr>
          <p:nvPr>
            <p:ph type="body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endParaRPr/>
          </a:p>
        </p:txBody>
      </p:sp>
      <p:pic>
        <p:nvPicPr>
          <p:cNvPr id="596" name="Google Shape;596;p67" descr="Image result for images for abnormal psycholog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575" y="1600201"/>
            <a:ext cx="7717226" cy="515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68"/>
          <p:cNvSpPr txBox="1">
            <a:spLocks noGrp="1"/>
          </p:cNvSpPr>
          <p:nvPr>
            <p:ph type="ctrTitle"/>
          </p:nvPr>
        </p:nvSpPr>
        <p:spPr>
          <a:xfrm>
            <a:off x="0" y="3949700"/>
            <a:ext cx="9144000" cy="2908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7200"/>
              <a:buFont typeface="Calibri"/>
              <a:buNone/>
            </a:pPr>
            <a:br>
              <a:rPr lang="en-BZ" sz="7200">
                <a:solidFill>
                  <a:srgbClr val="FF0000"/>
                </a:solidFill>
              </a:rPr>
            </a:br>
            <a:r>
              <a:rPr lang="en-BZ" sz="7200">
                <a:solidFill>
                  <a:schemeClr val="lt1"/>
                </a:solidFill>
              </a:rPr>
              <a:t>CRIMINAL JUSTICE</a:t>
            </a:r>
            <a:br>
              <a:rPr lang="en-BZ" sz="7200">
                <a:solidFill>
                  <a:srgbClr val="FF0000"/>
                </a:solidFill>
              </a:rPr>
            </a:br>
            <a:endParaRPr sz="7200" b="1">
              <a:solidFill>
                <a:srgbClr val="FF0000"/>
              </a:solidFill>
            </a:endParaRPr>
          </a:p>
        </p:txBody>
      </p:sp>
      <p:pic>
        <p:nvPicPr>
          <p:cNvPr id="603" name="Google Shape;603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3913" y="835025"/>
            <a:ext cx="4645025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5275" y="50800"/>
            <a:ext cx="2584450" cy="39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54700" y="1508125"/>
            <a:ext cx="3289300" cy="24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6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69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12616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"/>
              <a:buNone/>
            </a:pPr>
            <a:endParaRPr/>
          </a:p>
          <a:p>
            <a:pPr marL="0" lvl="0" indent="0" algn="ctr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5400"/>
              <a:buFont typeface="Arial"/>
              <a:buNone/>
            </a:pPr>
            <a:r>
              <a:rPr lang="en-BZ" sz="5400">
                <a:solidFill>
                  <a:srgbClr val="FFFF00"/>
                </a:solidFill>
              </a:rPr>
              <a:t>JUSTICE </a:t>
            </a:r>
            <a:r>
              <a:rPr lang="en-BZ" sz="5400">
                <a:solidFill>
                  <a:srgbClr val="FFFFFF"/>
                </a:solidFill>
              </a:rPr>
              <a:t>, </a:t>
            </a:r>
            <a:r>
              <a:rPr lang="en-BZ" sz="5400">
                <a:solidFill>
                  <a:srgbClr val="FF9D45"/>
                </a:solidFill>
              </a:rPr>
              <a:t>LAW</a:t>
            </a:r>
            <a:endParaRPr/>
          </a:p>
          <a:p>
            <a:pPr marL="0" lvl="0" indent="0" algn="ctr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75D64C"/>
              </a:buClr>
              <a:buSzPts val="5400"/>
              <a:buFont typeface="Arial"/>
              <a:buNone/>
            </a:pPr>
            <a:r>
              <a:rPr lang="en-BZ" sz="5400">
                <a:solidFill>
                  <a:srgbClr val="75D64C"/>
                </a:solidFill>
              </a:rPr>
              <a:t>TRENDS IN CRIME</a:t>
            </a:r>
            <a:r>
              <a:rPr lang="en-BZ" sz="5400">
                <a:solidFill>
                  <a:srgbClr val="FFFFFF"/>
                </a:solidFill>
              </a:rPr>
              <a:t>…</a:t>
            </a:r>
            <a:endParaRPr/>
          </a:p>
        </p:txBody>
      </p:sp>
      <p:pic>
        <p:nvPicPr>
          <p:cNvPr id="613" name="Google Shape;613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9475" y="3392488"/>
            <a:ext cx="3463925" cy="346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69"/>
          <p:cNvPicPr preferRelativeResize="0"/>
          <p:nvPr/>
        </p:nvPicPr>
        <p:blipFill rotWithShape="1">
          <a:blip r:embed="rId4">
            <a:alphaModFix/>
          </a:blip>
          <a:srcRect l="4422" r="6253"/>
          <a:stretch/>
        </p:blipFill>
        <p:spPr>
          <a:xfrm>
            <a:off x="0" y="3443288"/>
            <a:ext cx="3467100" cy="353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95913" y="3392488"/>
            <a:ext cx="3748087" cy="346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70"/>
          <p:cNvSpPr txBox="1">
            <a:spLocks noGrp="1"/>
          </p:cNvSpPr>
          <p:nvPr>
            <p:ph type="title"/>
          </p:nvPr>
        </p:nvSpPr>
        <p:spPr>
          <a:xfrm>
            <a:off x="0" y="14288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800"/>
              <a:buFont typeface="Arial"/>
              <a:buNone/>
            </a:pPr>
            <a:br>
              <a:rPr lang="en-BZ" sz="8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BZ" sz="8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endParaRPr sz="8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70"/>
          <p:cNvSpPr txBox="1"/>
          <p:nvPr/>
        </p:nvSpPr>
        <p:spPr>
          <a:xfrm>
            <a:off x="1762125" y="477838"/>
            <a:ext cx="5437188" cy="219233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4400" b="1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CRIMINOLOGY</a:t>
            </a:r>
            <a:endParaRPr/>
          </a:p>
        </p:txBody>
      </p:sp>
      <p:pic>
        <p:nvPicPr>
          <p:cNvPr id="623" name="Google Shape;623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048000"/>
            <a:ext cx="4908550" cy="387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70" descr="crime_scene_mgmt1_2405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8550" y="3048000"/>
            <a:ext cx="4235450" cy="387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71"/>
          <p:cNvSpPr txBox="1">
            <a:spLocks noGrp="1"/>
          </p:cNvSpPr>
          <p:nvPr>
            <p:ph type="title"/>
          </p:nvPr>
        </p:nvSpPr>
        <p:spPr>
          <a:xfrm>
            <a:off x="0" y="14288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800"/>
              <a:buFont typeface="Arial"/>
              <a:buNone/>
            </a:pPr>
            <a:br>
              <a:rPr lang="en-BZ" sz="8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BZ" sz="8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endParaRPr sz="8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1" name="Google Shape;631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080500" cy="5084763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71"/>
          <p:cNvSpPr txBox="1"/>
          <p:nvPr/>
        </p:nvSpPr>
        <p:spPr>
          <a:xfrm>
            <a:off x="0" y="4373563"/>
            <a:ext cx="6178550" cy="219233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4400" b="1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CORRECTIONS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72"/>
          <p:cNvSpPr txBox="1">
            <a:spLocks noGrp="1"/>
          </p:cNvSpPr>
          <p:nvPr>
            <p:ph type="title"/>
          </p:nvPr>
        </p:nvSpPr>
        <p:spPr>
          <a:xfrm>
            <a:off x="0" y="14288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800"/>
              <a:buFont typeface="Arial"/>
              <a:buNone/>
            </a:pPr>
            <a:br>
              <a:rPr lang="en-BZ" sz="8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BZ" sz="8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endParaRPr sz="8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72"/>
          <p:cNvSpPr txBox="1"/>
          <p:nvPr/>
        </p:nvSpPr>
        <p:spPr>
          <a:xfrm>
            <a:off x="2054225" y="14288"/>
            <a:ext cx="5437188" cy="219233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4400" b="1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CRIMINAL LAW</a:t>
            </a:r>
            <a:endParaRPr/>
          </a:p>
        </p:txBody>
      </p:sp>
      <p:pic>
        <p:nvPicPr>
          <p:cNvPr id="640" name="Google Shape;640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4225" y="2206625"/>
            <a:ext cx="5437188" cy="4071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7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647" name="Google Shape;647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75" y="0"/>
            <a:ext cx="91551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 txBox="1">
            <a:spLocks noGrp="1"/>
          </p:cNvSpPr>
          <p:nvPr>
            <p:ph type="title"/>
          </p:nvPr>
        </p:nvSpPr>
        <p:spPr>
          <a:xfrm>
            <a:off x="785786" y="0"/>
            <a:ext cx="7572428" cy="1143000"/>
          </a:xfrm>
          <a:prstGeom prst="rect">
            <a:avLst/>
          </a:prstGeom>
          <a:solidFill>
            <a:srgbClr val="1736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alibri"/>
              <a:buNone/>
            </a:pPr>
            <a:r>
              <a:rPr lang="en-BZ" sz="6000" b="1">
                <a:solidFill>
                  <a:srgbClr val="FF0000"/>
                </a:solidFill>
              </a:rPr>
              <a:t>Economics</a:t>
            </a:r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body" idx="1"/>
          </p:nvPr>
        </p:nvSpPr>
        <p:spPr>
          <a:xfrm>
            <a:off x="928662" y="1600200"/>
            <a:ext cx="7358114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"/>
              <a:buNone/>
            </a:pPr>
            <a:r>
              <a:rPr lang="en-BZ" dirty="0"/>
              <a:t>Concerned with the </a:t>
            </a:r>
            <a:r>
              <a:rPr lang="en-BZ" sz="4800" dirty="0">
                <a:solidFill>
                  <a:srgbClr val="FF6600"/>
                </a:solidFill>
              </a:rPr>
              <a:t>production and distribution </a:t>
            </a:r>
            <a:r>
              <a:rPr lang="en-BZ" dirty="0"/>
              <a:t>of goods and services, demand and supply, pricing, money and trade.</a:t>
            </a:r>
            <a:endParaRPr dirty="0"/>
          </a:p>
        </p:txBody>
      </p:sp>
      <p:pic>
        <p:nvPicPr>
          <p:cNvPr id="169" name="Google Shape;16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348" y="4794250"/>
            <a:ext cx="2463827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78175" y="4794250"/>
            <a:ext cx="1498600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76775" y="4794250"/>
            <a:ext cx="2817813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86578" y="4743450"/>
            <a:ext cx="1757362" cy="211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74"/>
          <p:cNvSpPr txBox="1">
            <a:spLocks noGrp="1"/>
          </p:cNvSpPr>
          <p:nvPr>
            <p:ph type="title"/>
          </p:nvPr>
        </p:nvSpPr>
        <p:spPr>
          <a:xfrm>
            <a:off x="0" y="14288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800"/>
              <a:buFont typeface="Arial"/>
              <a:buNone/>
            </a:pPr>
            <a:br>
              <a:rPr lang="en-BZ" sz="8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BZ" sz="8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endParaRPr sz="8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4" name="Google Shape;654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9000" y="3048000"/>
            <a:ext cx="57150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288"/>
            <a:ext cx="4140200" cy="5765800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74"/>
          <p:cNvSpPr txBox="1"/>
          <p:nvPr/>
        </p:nvSpPr>
        <p:spPr>
          <a:xfrm>
            <a:off x="3706813" y="374650"/>
            <a:ext cx="5437187" cy="2192338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4400" b="1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CHILD AND DOMESTIC ABUSE</a:t>
            </a:r>
            <a:endParaRPr/>
          </a:p>
        </p:txBody>
      </p:sp>
      <p:pic>
        <p:nvPicPr>
          <p:cNvPr id="657" name="Google Shape;657;p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895725"/>
            <a:ext cx="4151313" cy="2976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75"/>
          <p:cNvSpPr txBox="1">
            <a:spLocks noGrp="1"/>
          </p:cNvSpPr>
          <p:nvPr>
            <p:ph type="title"/>
          </p:nvPr>
        </p:nvSpPr>
        <p:spPr>
          <a:xfrm>
            <a:off x="0" y="14288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800"/>
              <a:buFont typeface="Arial"/>
              <a:buNone/>
            </a:pPr>
            <a:br>
              <a:rPr lang="en-BZ" sz="8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BZ" sz="8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endParaRPr sz="8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4" name="Google Shape;664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4750" y="0"/>
            <a:ext cx="296545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288"/>
            <a:ext cx="4476750" cy="303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921000"/>
            <a:ext cx="5245100" cy="393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75"/>
          <p:cNvSpPr txBox="1"/>
          <p:nvPr/>
        </p:nvSpPr>
        <p:spPr>
          <a:xfrm>
            <a:off x="2054225" y="1122363"/>
            <a:ext cx="5437188" cy="219233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4400" b="1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DEVIANCE &amp; CRIME</a:t>
            </a:r>
            <a:endParaRPr/>
          </a:p>
        </p:txBody>
      </p:sp>
      <p:pic>
        <p:nvPicPr>
          <p:cNvPr id="668" name="Google Shape;668;p7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45100" y="3319463"/>
            <a:ext cx="3898900" cy="313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76"/>
          <p:cNvSpPr txBox="1">
            <a:spLocks noGrp="1"/>
          </p:cNvSpPr>
          <p:nvPr>
            <p:ph type="title"/>
          </p:nvPr>
        </p:nvSpPr>
        <p:spPr>
          <a:xfrm>
            <a:off x="1295400" y="975360"/>
            <a:ext cx="6553200" cy="70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-BZ" sz="4400"/>
              <a:t>INTERNATIONAL RELATIONS</a:t>
            </a:r>
            <a:endParaRPr/>
          </a:p>
        </p:txBody>
      </p:sp>
      <p:pic>
        <p:nvPicPr>
          <p:cNvPr id="674" name="Google Shape;674;p7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03123" y="2179529"/>
            <a:ext cx="6193076" cy="3936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p7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49937" y="3048000"/>
            <a:ext cx="28479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7800" y="762000"/>
            <a:ext cx="6632575" cy="877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5000" y="4648200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2425" y="1828800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78"/>
          <p:cNvSpPr txBox="1">
            <a:spLocks noGrp="1"/>
          </p:cNvSpPr>
          <p:nvPr>
            <p:ph type="body" idx="1"/>
          </p:nvPr>
        </p:nvSpPr>
        <p:spPr>
          <a:xfrm>
            <a:off x="838200" y="1600200"/>
            <a:ext cx="73914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80"/>
              <a:buNone/>
            </a:pPr>
            <a:endParaRPr sz="2480"/>
          </a:p>
        </p:txBody>
      </p:sp>
      <p:pic>
        <p:nvPicPr>
          <p:cNvPr id="688" name="Google Shape;688;p78"/>
          <p:cNvPicPr preferRelativeResize="0"/>
          <p:nvPr/>
        </p:nvPicPr>
        <p:blipFill rotWithShape="1">
          <a:blip r:embed="rId3">
            <a:alphaModFix/>
          </a:blip>
          <a:srcRect l="-1045" t="-2454" r="-2484" b="-3332"/>
          <a:stretch/>
        </p:blipFill>
        <p:spPr>
          <a:xfrm>
            <a:off x="838200" y="1434275"/>
            <a:ext cx="7391400" cy="5120750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78"/>
          <p:cNvSpPr txBox="1"/>
          <p:nvPr/>
        </p:nvSpPr>
        <p:spPr>
          <a:xfrm>
            <a:off x="922675" y="178175"/>
            <a:ext cx="7092000" cy="12561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4400" b="1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VIRTUAL FIELD TRIPS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7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-BZ"/>
              <a:t>PEACEKEEPING</a:t>
            </a:r>
            <a:endParaRPr/>
          </a:p>
        </p:txBody>
      </p:sp>
      <p:pic>
        <p:nvPicPr>
          <p:cNvPr id="696" name="Google Shape;696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0875" y="1537600"/>
            <a:ext cx="6031750" cy="485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8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-BZ"/>
              <a:t>POWER, AUTHORITY AND GOVERNMENT IN IR</a:t>
            </a:r>
            <a:endParaRPr/>
          </a:p>
        </p:txBody>
      </p:sp>
      <p:pic>
        <p:nvPicPr>
          <p:cNvPr id="702" name="Google Shape;702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450" y="1583675"/>
            <a:ext cx="7456750" cy="501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81"/>
          <p:cNvSpPr txBox="1">
            <a:spLocks noGrp="1"/>
          </p:cNvSpPr>
          <p:nvPr>
            <p:ph type="title"/>
          </p:nvPr>
        </p:nvSpPr>
        <p:spPr>
          <a:xfrm>
            <a:off x="1323875" y="487102"/>
            <a:ext cx="6248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5400"/>
              <a:buFont typeface="Calibri"/>
              <a:buNone/>
            </a:pPr>
            <a:r>
              <a:rPr lang="en-BZ" sz="5400"/>
              <a:t>LAW</a:t>
            </a:r>
            <a:endParaRPr/>
          </a:p>
        </p:txBody>
      </p:sp>
      <p:pic>
        <p:nvPicPr>
          <p:cNvPr id="708" name="Google Shape;708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7675" y="1280700"/>
            <a:ext cx="6828650" cy="510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850" y="668362"/>
            <a:ext cx="7476300" cy="552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8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87925" y="1156375"/>
            <a:ext cx="6775500" cy="493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 txBox="1">
            <a:spLocks noGrp="1"/>
          </p:cNvSpPr>
          <p:nvPr>
            <p:ph type="title"/>
          </p:nvPr>
        </p:nvSpPr>
        <p:spPr>
          <a:xfrm>
            <a:off x="785786" y="0"/>
            <a:ext cx="7572428" cy="1143000"/>
          </a:xfrm>
          <a:prstGeom prst="rect">
            <a:avLst/>
          </a:prstGeom>
          <a:solidFill>
            <a:srgbClr val="1736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30"/>
              <a:buFont typeface="Calibri"/>
              <a:buNone/>
            </a:pPr>
            <a:br>
              <a:rPr lang="en-BZ" sz="6030" b="1">
                <a:solidFill>
                  <a:srgbClr val="FF0000"/>
                </a:solidFill>
              </a:rPr>
            </a:br>
            <a:r>
              <a:rPr lang="en-BZ" sz="6030" b="1">
                <a:solidFill>
                  <a:srgbClr val="FF0000"/>
                </a:solidFill>
              </a:rPr>
              <a:t>Criminal Justice</a:t>
            </a:r>
            <a:br>
              <a:rPr lang="en-BZ" sz="3959"/>
            </a:br>
            <a:endParaRPr sz="3959"/>
          </a:p>
        </p:txBody>
      </p:sp>
      <p:sp>
        <p:nvSpPr>
          <p:cNvPr id="179" name="Google Shape;179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None/>
            </a:pPr>
            <a:r>
              <a:rPr lang="en-BZ" sz="5400" b="1">
                <a:solidFill>
                  <a:srgbClr val="FF0000"/>
                </a:solidFill>
              </a:rPr>
              <a:t>	</a:t>
            </a:r>
            <a:endParaRPr/>
          </a:p>
        </p:txBody>
      </p:sp>
      <p:pic>
        <p:nvPicPr>
          <p:cNvPr id="180" name="Google Shape;180;p21" descr="https://encrypted-tbn0.gstatic.com/images?q=tbn:ANd9GcRbDNC9ljlkUHVRjRDI625CExMBZxew1TDwwFHOv6Lu1GiNhQFdM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348" y="4931488"/>
            <a:ext cx="1785950" cy="192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1" descr="https://encrypted-tbn3.gstatic.com/images?q=tbn:ANd9GcSHu9TIzmCVlCzRR_baHRQc8FItbBQUzvCNnxhfc8WqJP1RK9cYtw"/>
          <p:cNvPicPr preferRelativeResize="0"/>
          <p:nvPr/>
        </p:nvPicPr>
        <p:blipFill rotWithShape="1">
          <a:blip r:embed="rId4">
            <a:alphaModFix/>
          </a:blip>
          <a:srcRect t="16243" r="3320"/>
          <a:stretch/>
        </p:blipFill>
        <p:spPr>
          <a:xfrm>
            <a:off x="2500297" y="5000636"/>
            <a:ext cx="2786089" cy="1857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1" descr="http://www.wilder.vcu.edu/images/photos/criminal_justice.jpg"/>
          <p:cNvPicPr preferRelativeResize="0"/>
          <p:nvPr/>
        </p:nvPicPr>
        <p:blipFill rotWithShape="1">
          <a:blip r:embed="rId5">
            <a:alphaModFix/>
          </a:blip>
          <a:srcRect l="25641" t="8228" r="7051"/>
          <a:stretch/>
        </p:blipFill>
        <p:spPr>
          <a:xfrm>
            <a:off x="5286380" y="4786322"/>
            <a:ext cx="3000396" cy="207167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1"/>
          <p:cNvSpPr txBox="1"/>
          <p:nvPr/>
        </p:nvSpPr>
        <p:spPr>
          <a:xfrm>
            <a:off x="928662" y="1600200"/>
            <a:ext cx="7358114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"/>
              <a:buNone/>
            </a:pPr>
            <a:r>
              <a:rPr lang="en-BZ" sz="32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Concerned with systems, practices and institutions designed to </a:t>
            </a:r>
            <a:r>
              <a:rPr lang="en-BZ" sz="48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control, deter, mitigate and punish crime</a:t>
            </a:r>
            <a:r>
              <a:rPr lang="en-BZ" sz="32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Google Shape;725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6275" y="1417650"/>
            <a:ext cx="7450150" cy="449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85"/>
          <p:cNvSpPr txBox="1">
            <a:spLocks noGrp="1"/>
          </p:cNvSpPr>
          <p:nvPr>
            <p:ph type="title"/>
          </p:nvPr>
        </p:nvSpPr>
        <p:spPr>
          <a:xfrm>
            <a:off x="428596" y="51435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-BZ"/>
              <a:t>Making Your Choice</a:t>
            </a:r>
            <a:endParaRPr/>
          </a:p>
        </p:txBody>
      </p:sp>
      <p:pic>
        <p:nvPicPr>
          <p:cNvPr id="732" name="Google Shape;732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1802" y="1928802"/>
            <a:ext cx="3398837" cy="3398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78200" y="3086100"/>
            <a:ext cx="23876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85"/>
          <p:cNvSpPr txBox="1"/>
          <p:nvPr/>
        </p:nvSpPr>
        <p:spPr>
          <a:xfrm>
            <a:off x="500034" y="57148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-BZ" sz="44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WHICH PROGRAM?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8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-BZ"/>
              <a:t>ONE MAJOR OR TWO?</a:t>
            </a:r>
            <a:endParaRPr/>
          </a:p>
        </p:txBody>
      </p:sp>
      <p:sp>
        <p:nvSpPr>
          <p:cNvPr id="741" name="Google Shape;741;p86"/>
          <p:cNvSpPr txBox="1">
            <a:spLocks noGrp="1"/>
          </p:cNvSpPr>
          <p:nvPr>
            <p:ph type="body" idx="1"/>
          </p:nvPr>
        </p:nvSpPr>
        <p:spPr>
          <a:xfrm>
            <a:off x="714348" y="1714488"/>
            <a:ext cx="3857652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60"/>
              <a:buNone/>
            </a:pPr>
            <a:r>
              <a:rPr lang="en-BZ" sz="2960" u="sng">
                <a:solidFill>
                  <a:schemeClr val="lt1"/>
                </a:solidFill>
              </a:rPr>
              <a:t>Single Majors</a:t>
            </a:r>
            <a:endParaRPr/>
          </a:p>
          <a:p>
            <a:pPr marL="0" lvl="0" indent="-18796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960"/>
              <a:buFont typeface="Calibri"/>
              <a:buChar char="-"/>
            </a:pPr>
            <a:r>
              <a:rPr lang="en-BZ" sz="2960">
                <a:solidFill>
                  <a:schemeClr val="lt1"/>
                </a:solidFill>
              </a:rPr>
              <a:t>History</a:t>
            </a:r>
            <a:endParaRPr/>
          </a:p>
          <a:p>
            <a:pPr marL="0" lvl="0" indent="-18796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960"/>
              <a:buFont typeface="Calibri"/>
              <a:buChar char="-"/>
            </a:pPr>
            <a:r>
              <a:rPr lang="en-BZ" sz="2960">
                <a:solidFill>
                  <a:schemeClr val="lt1"/>
                </a:solidFill>
              </a:rPr>
              <a:t>Sociology</a:t>
            </a:r>
            <a:endParaRPr/>
          </a:p>
          <a:p>
            <a:pPr marL="0" lvl="0" indent="-18796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960"/>
              <a:buFont typeface="Calibri"/>
              <a:buChar char="-"/>
            </a:pPr>
            <a:r>
              <a:rPr lang="en-BZ" sz="2960">
                <a:solidFill>
                  <a:schemeClr val="lt1"/>
                </a:solidFill>
              </a:rPr>
              <a:t>Psychology</a:t>
            </a:r>
            <a:endParaRPr/>
          </a:p>
          <a:p>
            <a:pPr marL="0" lvl="0" indent="-18796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960"/>
              <a:buFont typeface="Calibri"/>
              <a:buChar char="-"/>
            </a:pPr>
            <a:r>
              <a:rPr lang="en-BZ" sz="2960">
                <a:solidFill>
                  <a:schemeClr val="lt1"/>
                </a:solidFill>
              </a:rPr>
              <a:t>Economics</a:t>
            </a:r>
            <a:endParaRPr/>
          </a:p>
          <a:p>
            <a:pPr marL="0" lvl="0" indent="-18796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960"/>
              <a:buFont typeface="Calibri"/>
              <a:buChar char="-"/>
            </a:pPr>
            <a:r>
              <a:rPr lang="en-BZ" sz="2960">
                <a:solidFill>
                  <a:schemeClr val="lt1"/>
                </a:solidFill>
              </a:rPr>
              <a:t>Criminal Justice</a:t>
            </a:r>
            <a:endParaRPr/>
          </a:p>
          <a:p>
            <a:pPr marL="0" lvl="0" indent="-18796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960"/>
              <a:buFont typeface="Calibri"/>
              <a:buChar char="-"/>
            </a:pPr>
            <a:r>
              <a:rPr lang="en-BZ" sz="2960">
                <a:solidFill>
                  <a:schemeClr val="lt1"/>
                </a:solidFill>
              </a:rPr>
              <a:t>International Relations</a:t>
            </a:r>
            <a:endParaRPr/>
          </a:p>
          <a:p>
            <a:pPr marL="0" lvl="0" indent="-18796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960"/>
              <a:buFont typeface="Calibri"/>
              <a:buChar char="-"/>
            </a:pPr>
            <a:r>
              <a:rPr lang="en-BZ" sz="2960">
                <a:solidFill>
                  <a:schemeClr val="lt1"/>
                </a:solidFill>
              </a:rPr>
              <a:t>Law</a:t>
            </a:r>
            <a:endParaRPr/>
          </a:p>
        </p:txBody>
      </p:sp>
      <p:sp>
        <p:nvSpPr>
          <p:cNvPr id="742" name="Google Shape;742;p86"/>
          <p:cNvSpPr txBox="1"/>
          <p:nvPr/>
        </p:nvSpPr>
        <p:spPr>
          <a:xfrm>
            <a:off x="3929058" y="1714488"/>
            <a:ext cx="4214842" cy="4049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"/>
              <a:buNone/>
            </a:pPr>
            <a:r>
              <a:rPr lang="en-BZ" sz="3200" b="0" i="0" u="sng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Double Majors</a:t>
            </a:r>
            <a:endParaRPr dirty="0"/>
          </a:p>
          <a:p>
            <a:pPr marL="0" marR="0" lvl="0" indent="-20320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alibri"/>
              <a:buChar char="-"/>
            </a:pPr>
            <a:r>
              <a:rPr lang="en-BZ" sz="3200" b="0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History &amp; Economics</a:t>
            </a:r>
            <a:endParaRPr dirty="0"/>
          </a:p>
          <a:p>
            <a:pPr marL="0" marR="0" lvl="0" indent="-20320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alibri"/>
              <a:buChar char="-"/>
            </a:pPr>
            <a:r>
              <a:rPr lang="en-BZ" sz="32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History &amp; Sociology</a:t>
            </a:r>
            <a:endParaRPr sz="3200" b="0" i="0" u="none" strike="noStrike" cap="none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20320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alibri"/>
              <a:buChar char="-"/>
            </a:pPr>
            <a:r>
              <a:rPr lang="en-BZ" sz="3200" b="0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Psychology &amp; Sociology</a:t>
            </a:r>
            <a:endParaRPr sz="3200" b="0" i="0" u="none" strike="noStrike" cap="none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20320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alibri"/>
              <a:buChar char="-"/>
            </a:pPr>
            <a:r>
              <a:rPr lang="en-BZ" sz="3200" b="0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Sociology &amp; Economics</a:t>
            </a:r>
            <a:endParaRPr dirty="0"/>
          </a:p>
          <a:p>
            <a:pPr marL="0" marR="0" lvl="0" indent="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3200" b="0" i="0" u="none" strike="noStrike" cap="none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87"/>
          <p:cNvSpPr txBox="1">
            <a:spLocks noGrp="1"/>
          </p:cNvSpPr>
          <p:nvPr>
            <p:ph type="body" idx="4294967295"/>
          </p:nvPr>
        </p:nvSpPr>
        <p:spPr>
          <a:xfrm>
            <a:off x="785775" y="199575"/>
            <a:ext cx="7715400" cy="6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endParaRPr/>
          </a:p>
          <a:p>
            <a:pPr marL="0" lvl="0" indent="0" algn="l" rtl="0">
              <a:lnSpc>
                <a:spcPct val="10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r>
              <a:rPr lang="en-BZ"/>
              <a:t>Students choosing a single major take a wider variety of courses.</a:t>
            </a:r>
            <a:endParaRPr/>
          </a:p>
          <a:p>
            <a:pPr marL="0" lvl="0" indent="0" algn="l" rtl="0">
              <a:lnSpc>
                <a:spcPct val="10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endParaRPr/>
          </a:p>
          <a:p>
            <a:pPr marL="0" lvl="0" indent="0" algn="l" rtl="0">
              <a:lnSpc>
                <a:spcPct val="10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r>
              <a:rPr lang="en-BZ"/>
              <a:t>Single majors are approximately 71-74 credits.</a:t>
            </a:r>
            <a:endParaRPr/>
          </a:p>
          <a:p>
            <a:pPr marL="0" lvl="0" indent="0" algn="l" rtl="0">
              <a:lnSpc>
                <a:spcPct val="10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endParaRPr/>
          </a:p>
          <a:p>
            <a:pPr marL="0" lvl="0" indent="0" algn="l" rtl="0">
              <a:lnSpc>
                <a:spcPct val="10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r>
              <a:rPr lang="en-BZ"/>
              <a:t>Double majors are approximately 77-78 credits</a:t>
            </a:r>
            <a:endParaRPr/>
          </a:p>
          <a:p>
            <a:pPr marL="0" lvl="0" indent="0" algn="l" rtl="0">
              <a:lnSpc>
                <a:spcPct val="10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endParaRPr/>
          </a:p>
          <a:p>
            <a:pPr marL="0" lvl="0" indent="0" algn="l" rtl="0">
              <a:lnSpc>
                <a:spcPct val="10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" name="Google Shape;754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71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88"/>
          <p:cNvSpPr txBox="1">
            <a:spLocks noGrp="1"/>
          </p:cNvSpPr>
          <p:nvPr>
            <p:ph type="title"/>
          </p:nvPr>
        </p:nvSpPr>
        <p:spPr>
          <a:xfrm>
            <a:off x="4267200" y="4052888"/>
            <a:ext cx="4876800" cy="23685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BZ" sz="3200">
                <a:solidFill>
                  <a:schemeClr val="lt1"/>
                </a:solidFill>
              </a:rPr>
              <a:t>Do you want to do CAPE?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224" y="1500174"/>
            <a:ext cx="3622675" cy="3344862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89"/>
          <p:cNvSpPr txBox="1"/>
          <p:nvPr/>
        </p:nvSpPr>
        <p:spPr>
          <a:xfrm>
            <a:off x="609600" y="4270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Caribbean Examinations council</a:t>
            </a:r>
            <a:endParaRPr/>
          </a:p>
        </p:txBody>
      </p:sp>
      <p:sp>
        <p:nvSpPr>
          <p:cNvPr id="763" name="Google Shape;763;p89"/>
          <p:cNvSpPr txBox="1">
            <a:spLocks noGrp="1"/>
          </p:cNvSpPr>
          <p:nvPr>
            <p:ph type="title"/>
          </p:nvPr>
        </p:nvSpPr>
        <p:spPr>
          <a:xfrm>
            <a:off x="642910" y="214290"/>
            <a:ext cx="4548187" cy="215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600"/>
              <a:buFont typeface="Calibri"/>
              <a:buNone/>
            </a:pPr>
            <a:r>
              <a:rPr lang="en-BZ" sz="6600">
                <a:solidFill>
                  <a:srgbClr val="FF0000"/>
                </a:solidFill>
              </a:rPr>
              <a:t>CAPE </a:t>
            </a:r>
            <a:br>
              <a:rPr lang="en-BZ" sz="6600">
                <a:solidFill>
                  <a:srgbClr val="FF0000"/>
                </a:solidFill>
              </a:rPr>
            </a:br>
            <a:endParaRPr sz="6600">
              <a:solidFill>
                <a:srgbClr val="FF0000"/>
              </a:solidFill>
            </a:endParaRPr>
          </a:p>
        </p:txBody>
      </p:sp>
      <p:sp>
        <p:nvSpPr>
          <p:cNvPr id="764" name="Google Shape;764;p89"/>
          <p:cNvSpPr txBox="1"/>
          <p:nvPr/>
        </p:nvSpPr>
        <p:spPr>
          <a:xfrm>
            <a:off x="623888" y="51752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BZ"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CAPE – Caribbean Advanced Proficiency Examination</a:t>
            </a:r>
            <a:endParaRPr/>
          </a:p>
        </p:txBody>
      </p:sp>
      <p:sp>
        <p:nvSpPr>
          <p:cNvPr id="765" name="Google Shape;765;p89"/>
          <p:cNvSpPr txBox="1"/>
          <p:nvPr/>
        </p:nvSpPr>
        <p:spPr>
          <a:xfrm>
            <a:off x="4786314" y="571480"/>
            <a:ext cx="3399441" cy="403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Students planning to go to the U.W.I. OR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who want to compete for the Open Scholarship should aim for SIX Units</a:t>
            </a:r>
            <a:endParaRPr/>
          </a:p>
        </p:txBody>
      </p:sp>
      <p:sp>
        <p:nvSpPr>
          <p:cNvPr id="766" name="Google Shape;766;p89"/>
          <p:cNvSpPr txBox="1"/>
          <p:nvPr/>
        </p:nvSpPr>
        <p:spPr>
          <a:xfrm>
            <a:off x="857224" y="5000636"/>
            <a:ext cx="7257093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CAPE qualifications make it easier to work in CARICOM countries and may lead to a higher pay scale in government service.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9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-BZ"/>
              <a:t>CAPE SUBJECTS</a:t>
            </a:r>
            <a:endParaRPr/>
          </a:p>
        </p:txBody>
      </p:sp>
      <p:sp>
        <p:nvSpPr>
          <p:cNvPr id="773" name="Google Shape;773;p90"/>
          <p:cNvSpPr txBox="1">
            <a:spLocks noGrp="1"/>
          </p:cNvSpPr>
          <p:nvPr>
            <p:ph type="body" idx="1"/>
          </p:nvPr>
        </p:nvSpPr>
        <p:spPr>
          <a:xfrm>
            <a:off x="1428728" y="1500174"/>
            <a:ext cx="4214842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-20320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alibri"/>
              <a:buChar char="-"/>
            </a:pPr>
            <a:r>
              <a:rPr lang="en-BZ"/>
              <a:t> Caribbean Studies (1)</a:t>
            </a:r>
            <a:endParaRPr/>
          </a:p>
          <a:p>
            <a:pPr marL="0" lvl="0" indent="-203200" algn="l" rtl="0">
              <a:lnSpc>
                <a:spcPct val="10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alibri"/>
              <a:buChar char="-"/>
            </a:pPr>
            <a:r>
              <a:rPr lang="en-BZ"/>
              <a:t> History (2)</a:t>
            </a:r>
            <a:endParaRPr/>
          </a:p>
          <a:p>
            <a:pPr marL="0" lvl="0" indent="-203200" algn="l" rtl="0">
              <a:lnSpc>
                <a:spcPct val="10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alibri"/>
              <a:buChar char="-"/>
            </a:pPr>
            <a:r>
              <a:rPr lang="en-BZ"/>
              <a:t> Sociology (2)</a:t>
            </a:r>
            <a:endParaRPr/>
          </a:p>
          <a:p>
            <a:pPr marL="0" lvl="0" indent="-203200" algn="l" rtl="0">
              <a:lnSpc>
                <a:spcPct val="10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alibri"/>
              <a:buChar char="-"/>
            </a:pPr>
            <a:r>
              <a:rPr lang="en-BZ"/>
              <a:t> Economics (2)</a:t>
            </a:r>
            <a:endParaRPr/>
          </a:p>
          <a:p>
            <a:pPr marL="0" lvl="0" indent="-203200" algn="l" rtl="0">
              <a:lnSpc>
                <a:spcPct val="10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alibri"/>
              <a:buChar char="-"/>
            </a:pPr>
            <a:r>
              <a:rPr lang="en-BZ"/>
              <a:t> Law (2)</a:t>
            </a:r>
            <a:endParaRPr/>
          </a:p>
          <a:p>
            <a:pPr marL="0" lvl="0" indent="0" algn="l" rtl="0">
              <a:lnSpc>
                <a:spcPct val="10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r>
              <a:rPr lang="en-BZ"/>
              <a:t>and</a:t>
            </a:r>
            <a:endParaRPr/>
          </a:p>
          <a:p>
            <a:pPr marL="0" lvl="0" indent="-203200" algn="l" rtl="0">
              <a:lnSpc>
                <a:spcPct val="10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alibri"/>
              <a:buChar char="-"/>
            </a:pPr>
            <a:r>
              <a:rPr lang="en-BZ"/>
              <a:t>Communication Studies (1)</a:t>
            </a:r>
            <a:endParaRPr/>
          </a:p>
        </p:txBody>
      </p:sp>
      <p:pic>
        <p:nvPicPr>
          <p:cNvPr id="774" name="Google Shape;774;p90" descr="http://www.kcobaatl.org/2008/Oct/images/CXC_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910" y="0"/>
            <a:ext cx="1543050" cy="1457326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90"/>
          <p:cNvSpPr txBox="1"/>
          <p:nvPr/>
        </p:nvSpPr>
        <p:spPr>
          <a:xfrm>
            <a:off x="5643570" y="1714488"/>
            <a:ext cx="2685061" cy="501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Note: Psychology, Criminal Justice &amp; International Relations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are not subjects offered in the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CAPE exam.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9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-BZ"/>
              <a:t>Economics</a:t>
            </a:r>
            <a:endParaRPr/>
          </a:p>
        </p:txBody>
      </p:sp>
      <p:sp>
        <p:nvSpPr>
          <p:cNvPr id="782" name="Google Shape;782;p91"/>
          <p:cNvSpPr txBox="1">
            <a:spLocks noGrp="1"/>
          </p:cNvSpPr>
          <p:nvPr>
            <p:ph type="body" idx="1"/>
          </p:nvPr>
        </p:nvSpPr>
        <p:spPr>
          <a:xfrm>
            <a:off x="857224" y="1600200"/>
            <a:ext cx="7829576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-203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alibri"/>
              <a:buChar char="-"/>
            </a:pPr>
            <a:r>
              <a:rPr lang="en-BZ"/>
              <a:t>Requires a strong Math background</a:t>
            </a:r>
            <a:endParaRPr/>
          </a:p>
          <a:p>
            <a:pPr marL="0" lvl="0" indent="-20320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alibri"/>
              <a:buChar char="-"/>
            </a:pPr>
            <a:r>
              <a:rPr lang="en-BZ"/>
              <a:t> Students requiring MTH 101 cannot take Economics.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BZ"/>
              <a:t>Useful for careers in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BZ"/>
              <a:t>Public policy- Policy Analyst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BZ"/>
              <a:t>Finance- Credit and Financial Analyst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BZ"/>
              <a:t>Economic Consultant</a:t>
            </a:r>
            <a:endParaRPr/>
          </a:p>
          <a:p>
            <a:pPr marL="0" lvl="0" indent="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92"/>
          <p:cNvSpPr txBox="1">
            <a:spLocks noGrp="1"/>
          </p:cNvSpPr>
          <p:nvPr>
            <p:ph type="title"/>
          </p:nvPr>
        </p:nvSpPr>
        <p:spPr>
          <a:xfrm>
            <a:off x="725725" y="163275"/>
            <a:ext cx="7775400" cy="18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959"/>
              <a:buFont typeface="Corben"/>
              <a:buNone/>
            </a:pPr>
            <a:r>
              <a:rPr lang="en-BZ" sz="3600" dirty="0">
                <a:latin typeface="Corben"/>
                <a:ea typeface="Corben"/>
                <a:cs typeface="Corben"/>
                <a:sym typeface="Corben"/>
              </a:rPr>
              <a:t>Criminal Justice, Law &amp; International Relations </a:t>
            </a:r>
            <a:endParaRPr sz="3600" dirty="0"/>
          </a:p>
        </p:txBody>
      </p:sp>
      <p:sp>
        <p:nvSpPr>
          <p:cNvPr id="789" name="Google Shape;789;p92"/>
          <p:cNvSpPr txBox="1">
            <a:spLocks noGrp="1"/>
          </p:cNvSpPr>
          <p:nvPr>
            <p:ph type="body" idx="1"/>
          </p:nvPr>
        </p:nvSpPr>
        <p:spPr>
          <a:xfrm>
            <a:off x="642900" y="2213425"/>
            <a:ext cx="7702800" cy="42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r>
              <a:rPr lang="en-BZ" dirty="0"/>
              <a:t>-Requires extensive reading </a:t>
            </a:r>
            <a:endParaRPr dirty="0"/>
          </a:p>
          <a:p>
            <a:pPr marL="0" lvl="0" indent="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r>
              <a:rPr lang="en-BZ" dirty="0"/>
              <a:t>Leads to professional opportunities in </a:t>
            </a:r>
            <a:endParaRPr dirty="0"/>
          </a:p>
          <a:p>
            <a:pPr marL="0" lvl="0" indent="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r>
              <a:rPr lang="en-BZ" dirty="0"/>
              <a:t>-Criminal Justice field</a:t>
            </a:r>
            <a:endParaRPr dirty="0"/>
          </a:p>
          <a:p>
            <a:pPr marL="0" lvl="0" indent="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r>
              <a:rPr lang="en-BZ" dirty="0"/>
              <a:t>-Law ( Judicial System) </a:t>
            </a:r>
            <a:endParaRPr dirty="0"/>
          </a:p>
          <a:p>
            <a:pPr marL="0" lvl="0" indent="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r>
              <a:rPr lang="en-BZ" dirty="0"/>
              <a:t>-International Relations ( Foreign Affairs) </a:t>
            </a:r>
            <a:endParaRPr dirty="0"/>
          </a:p>
          <a:p>
            <a:pPr marL="0" lvl="0" indent="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r>
              <a:rPr lang="en-BZ" dirty="0"/>
              <a:t>All can be used as a foundation </a:t>
            </a:r>
            <a:endParaRPr dirty="0"/>
          </a:p>
          <a:p>
            <a:pPr marL="0" lvl="0" indent="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r>
              <a:rPr lang="en-BZ" dirty="0"/>
              <a:t>to pursue Law.</a:t>
            </a:r>
            <a:endParaRPr dirty="0"/>
          </a:p>
          <a:p>
            <a:pPr marL="0" lvl="0" indent="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9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orben"/>
              <a:buNone/>
            </a:pPr>
            <a:r>
              <a:rPr lang="en-BZ">
                <a:latin typeface="Corben"/>
                <a:ea typeface="Corben"/>
                <a:cs typeface="Corben"/>
                <a:sym typeface="Corben"/>
              </a:rPr>
              <a:t>Psychology</a:t>
            </a:r>
            <a:endParaRPr/>
          </a:p>
        </p:txBody>
      </p:sp>
      <p:sp>
        <p:nvSpPr>
          <p:cNvPr id="796" name="Google Shape;796;p93"/>
          <p:cNvSpPr txBox="1">
            <a:spLocks noGrp="1"/>
          </p:cNvSpPr>
          <p:nvPr>
            <p:ph type="body" idx="1"/>
          </p:nvPr>
        </p:nvSpPr>
        <p:spPr>
          <a:xfrm>
            <a:off x="714350" y="1600200"/>
            <a:ext cx="7722000" cy="49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-16764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40"/>
              <a:buFont typeface="Calibri"/>
              <a:buChar char="-"/>
            </a:pPr>
            <a:r>
              <a:rPr lang="en-BZ" sz="2640"/>
              <a:t> The most “scientific” of the social science majors.</a:t>
            </a:r>
            <a:endParaRPr sz="3600"/>
          </a:p>
          <a:p>
            <a:pPr marL="0" lvl="0" indent="0" algn="l" rtl="0">
              <a:lnSpc>
                <a:spcPct val="9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2240"/>
              <a:buNone/>
            </a:pPr>
            <a:endParaRPr sz="2640"/>
          </a:p>
          <a:p>
            <a:pPr marL="0" lvl="0" indent="-167640" algn="l" rtl="0">
              <a:lnSpc>
                <a:spcPct val="9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2640"/>
              <a:buFont typeface="Calibri"/>
              <a:buChar char="-"/>
            </a:pPr>
            <a:r>
              <a:rPr lang="en-BZ" sz="2640"/>
              <a:t> Some U.S. schools do not accept all SJCJC psychology courses credits.</a:t>
            </a:r>
            <a:endParaRPr sz="3600"/>
          </a:p>
          <a:p>
            <a:pPr marL="0" lvl="0" indent="0" algn="l" rtl="0">
              <a:lnSpc>
                <a:spcPct val="9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2240"/>
              <a:buFont typeface="Calibri"/>
              <a:buNone/>
            </a:pPr>
            <a:endParaRPr sz="2640"/>
          </a:p>
          <a:p>
            <a:pPr marL="0" lvl="0" indent="-167640" algn="l" rtl="0">
              <a:lnSpc>
                <a:spcPct val="9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2640"/>
              <a:buFont typeface="Calibri"/>
              <a:buChar char="-"/>
            </a:pPr>
            <a:r>
              <a:rPr lang="en-BZ" sz="2640"/>
              <a:t>SJCJC has an articulation agreement with Memorial University (Grenfell Campus) to facilitate transfer of credits so that our students can complete their program in two years.</a:t>
            </a:r>
            <a:endParaRPr sz="3600"/>
          </a:p>
          <a:p>
            <a:pPr marL="0" lvl="0" indent="0" algn="l" rtl="0">
              <a:lnSpc>
                <a:spcPct val="9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2240"/>
              <a:buNone/>
            </a:pPr>
            <a:endParaRPr sz="2640"/>
          </a:p>
          <a:p>
            <a:pPr marL="0" lvl="0" indent="0" algn="l" rtl="0">
              <a:lnSpc>
                <a:spcPct val="9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2240"/>
              <a:buNone/>
            </a:pPr>
            <a:r>
              <a:rPr lang="en-BZ" sz="2640"/>
              <a:t>-Provides foundational knowledge for a higher degree in counselling, psychology and psychiatry.</a:t>
            </a:r>
            <a:endParaRPr sz="3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30"/>
              <a:buFont typeface="Calibri"/>
              <a:buNone/>
            </a:pPr>
            <a:r>
              <a:rPr lang="en-BZ" sz="6030" b="1">
                <a:solidFill>
                  <a:srgbClr val="FF0000"/>
                </a:solidFill>
              </a:rPr>
              <a:t>International Relations</a:t>
            </a:r>
            <a:endParaRPr/>
          </a:p>
        </p:txBody>
      </p:sp>
      <p:sp>
        <p:nvSpPr>
          <p:cNvPr id="190" name="Google Shape;190;p22"/>
          <p:cNvSpPr txBox="1">
            <a:spLocks noGrp="1"/>
          </p:cNvSpPr>
          <p:nvPr>
            <p:ph type="body" idx="1"/>
          </p:nvPr>
        </p:nvSpPr>
        <p:spPr>
          <a:xfrm>
            <a:off x="688932" y="1600200"/>
            <a:ext cx="7814494" cy="514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dirty="0"/>
              <a:t>Concerned with relations across boundaries of nation-states to allow nations to </a:t>
            </a:r>
            <a:r>
              <a:rPr lang="en-BZ" sz="4000" dirty="0">
                <a:solidFill>
                  <a:srgbClr val="FF6600"/>
                </a:solidFill>
              </a:rPr>
              <a:t>cooperate, pool resources and share information to face global </a:t>
            </a:r>
            <a:endParaRPr sz="4000" dirty="0">
              <a:solidFill>
                <a:srgbClr val="FF66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4000" dirty="0">
                <a:solidFill>
                  <a:srgbClr val="FF6600"/>
                </a:solidFill>
              </a:rPr>
              <a:t>issues. </a:t>
            </a:r>
            <a:endParaRPr sz="4000" dirty="0">
              <a:solidFill>
                <a:srgbClr val="FF66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FF6600"/>
              </a:solidFill>
            </a:endParaRPr>
          </a:p>
        </p:txBody>
      </p:sp>
      <p:pic>
        <p:nvPicPr>
          <p:cNvPr id="191" name="Google Shape;19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6475" y="4354750"/>
            <a:ext cx="3161100" cy="229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7075" y="4354750"/>
            <a:ext cx="2876351" cy="229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9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orben"/>
              <a:buNone/>
            </a:pPr>
            <a:r>
              <a:rPr lang="en-BZ">
                <a:latin typeface="Corben"/>
                <a:ea typeface="Corben"/>
                <a:cs typeface="Corben"/>
                <a:sym typeface="Corben"/>
              </a:rPr>
              <a:t>History</a:t>
            </a:r>
            <a:endParaRPr/>
          </a:p>
        </p:txBody>
      </p:sp>
      <p:sp>
        <p:nvSpPr>
          <p:cNvPr id="803" name="Google Shape;803;p94"/>
          <p:cNvSpPr txBox="1">
            <a:spLocks noGrp="1"/>
          </p:cNvSpPr>
          <p:nvPr>
            <p:ph type="body" idx="1"/>
          </p:nvPr>
        </p:nvSpPr>
        <p:spPr>
          <a:xfrm>
            <a:off x="642910" y="1600200"/>
            <a:ext cx="804389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-203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alibri"/>
              <a:buChar char="-"/>
            </a:pPr>
            <a:r>
              <a:rPr lang="en-BZ" dirty="0"/>
              <a:t> Requires lots and lots of reading and analysis</a:t>
            </a:r>
            <a:endParaRPr dirty="0"/>
          </a:p>
          <a:p>
            <a:pPr marL="0" lvl="0" indent="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BZ" dirty="0"/>
              <a:t>Useful for careers in </a:t>
            </a:r>
            <a:endParaRPr dirty="0"/>
          </a:p>
          <a:p>
            <a:pPr marL="0" lvl="0" indent="-20320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alibri"/>
              <a:buChar char="-"/>
            </a:pPr>
            <a:r>
              <a:rPr lang="en-BZ" dirty="0"/>
              <a:t> Law</a:t>
            </a:r>
            <a:endParaRPr dirty="0"/>
          </a:p>
          <a:p>
            <a:pPr marL="0" lvl="0" indent="-20320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alibri"/>
              <a:buChar char="-"/>
            </a:pPr>
            <a:r>
              <a:rPr lang="en-BZ" dirty="0"/>
              <a:t> Education</a:t>
            </a:r>
            <a:endParaRPr dirty="0"/>
          </a:p>
          <a:p>
            <a:pPr marL="0" lvl="0" indent="-20320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alibri"/>
              <a:buChar char="-"/>
            </a:pPr>
            <a:r>
              <a:rPr lang="en-BZ" dirty="0"/>
              <a:t> Archaeology</a:t>
            </a:r>
            <a:endParaRPr dirty="0"/>
          </a:p>
          <a:p>
            <a:pPr marL="0" lvl="0" indent="-203200" algn="l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alibri"/>
              <a:buChar char="-"/>
            </a:pPr>
            <a:r>
              <a:rPr lang="en-BZ" dirty="0"/>
              <a:t> Politics and Public Service</a:t>
            </a:r>
            <a:endParaRPr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9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orben"/>
              <a:buNone/>
            </a:pPr>
            <a:r>
              <a:rPr lang="en-BZ">
                <a:latin typeface="Corben"/>
                <a:ea typeface="Corben"/>
                <a:cs typeface="Corben"/>
                <a:sym typeface="Corben"/>
              </a:rPr>
              <a:t>Sociology</a:t>
            </a:r>
            <a:endParaRPr/>
          </a:p>
        </p:txBody>
      </p:sp>
      <p:sp>
        <p:nvSpPr>
          <p:cNvPr id="810" name="Google Shape;810;p95"/>
          <p:cNvSpPr txBox="1">
            <a:spLocks noGrp="1"/>
          </p:cNvSpPr>
          <p:nvPr>
            <p:ph type="body" idx="1"/>
          </p:nvPr>
        </p:nvSpPr>
        <p:spPr>
          <a:xfrm>
            <a:off x="823200" y="1600200"/>
            <a:ext cx="7863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-20320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alibri"/>
              <a:buChar char="-"/>
            </a:pPr>
            <a:r>
              <a:rPr lang="en-BZ"/>
              <a:t>Also requires lots of reading</a:t>
            </a:r>
            <a:endParaRPr/>
          </a:p>
          <a:p>
            <a:pPr marL="0" lvl="0" indent="0" algn="l" rtl="0">
              <a:lnSpc>
                <a:spcPct val="10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endParaRPr/>
          </a:p>
          <a:p>
            <a:pPr marL="0" lvl="0" indent="0" algn="l" rtl="0">
              <a:lnSpc>
                <a:spcPct val="10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None/>
            </a:pPr>
            <a:r>
              <a:rPr lang="en-BZ"/>
              <a:t>Useful for careers in</a:t>
            </a:r>
            <a:endParaRPr/>
          </a:p>
          <a:p>
            <a:pPr marL="0" lvl="0" indent="-203200" algn="l" rtl="0">
              <a:lnSpc>
                <a:spcPct val="10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alibri"/>
              <a:buChar char="-"/>
            </a:pPr>
            <a:r>
              <a:rPr lang="en-BZ"/>
              <a:t> Social work</a:t>
            </a:r>
            <a:endParaRPr/>
          </a:p>
          <a:p>
            <a:pPr marL="0" lvl="0" indent="-203200" algn="l" rtl="0">
              <a:lnSpc>
                <a:spcPct val="10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alibri"/>
              <a:buChar char="-"/>
            </a:pPr>
            <a:r>
              <a:rPr lang="en-BZ"/>
              <a:t> Public service</a:t>
            </a:r>
            <a:endParaRPr/>
          </a:p>
          <a:p>
            <a:pPr marL="0" lvl="0" indent="-203200" algn="l" rtl="0">
              <a:lnSpc>
                <a:spcPct val="10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alibri"/>
              <a:buChar char="-"/>
            </a:pPr>
            <a:r>
              <a:rPr lang="en-BZ"/>
              <a:t> National Development</a:t>
            </a:r>
            <a:endParaRPr/>
          </a:p>
          <a:p>
            <a:pPr marL="0" lvl="0" indent="-203200" algn="l" rtl="0">
              <a:lnSpc>
                <a:spcPct val="10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alibri"/>
              <a:buChar char="-"/>
            </a:pPr>
            <a:r>
              <a:rPr lang="en-BZ"/>
              <a:t> Education</a:t>
            </a:r>
            <a:endParaRPr/>
          </a:p>
          <a:p>
            <a:pPr marL="0" lvl="0" indent="-203200" algn="l" rtl="0">
              <a:lnSpc>
                <a:spcPct val="104000"/>
              </a:lnSpc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alibri"/>
              <a:buChar char="-"/>
            </a:pPr>
            <a:r>
              <a:rPr lang="en-BZ"/>
              <a:t> Business</a:t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Z" dirty="0">
                <a:latin typeface="Corben"/>
                <a:ea typeface="Corben"/>
                <a:cs typeface="Corben"/>
                <a:sym typeface="Corben"/>
              </a:rPr>
              <a:t>IMPORTANT DATES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8B002690-196A-41A2-8C0F-5A17648CD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63" y="1744910"/>
            <a:ext cx="7573051" cy="42497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257364-2368-40B9-B66D-B2C269A4F492}"/>
              </a:ext>
            </a:extLst>
          </p:cNvPr>
          <p:cNvSpPr/>
          <p:nvPr/>
        </p:nvSpPr>
        <p:spPr>
          <a:xfrm>
            <a:off x="5721292" y="2885813"/>
            <a:ext cx="2139192" cy="285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BZ"/>
              <a:t>May 3, 2022</a:t>
            </a:r>
          </a:p>
        </p:txBody>
      </p:sp>
    </p:spTree>
    <p:extLst>
      <p:ext uri="{BB962C8B-B14F-4D97-AF65-F5344CB8AC3E}">
        <p14:creationId xmlns:p14="http://schemas.microsoft.com/office/powerpoint/2010/main" val="18131796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97"/>
          <p:cNvSpPr txBox="1">
            <a:spLocks noGrp="1"/>
          </p:cNvSpPr>
          <p:nvPr>
            <p:ph type="title"/>
          </p:nvPr>
        </p:nvSpPr>
        <p:spPr>
          <a:xfrm>
            <a:off x="500034" y="27146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</a:pPr>
            <a:r>
              <a:rPr lang="en-BZ"/>
              <a:t>ANY QUESTIONS?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3"/>
          <p:cNvSpPr txBox="1">
            <a:spLocks noGrp="1"/>
          </p:cNvSpPr>
          <p:nvPr>
            <p:ph type="title"/>
          </p:nvPr>
        </p:nvSpPr>
        <p:spPr>
          <a:xfrm>
            <a:off x="457200" y="-8550"/>
            <a:ext cx="8229600" cy="1617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30"/>
              <a:buFont typeface="Calibri"/>
              <a:buNone/>
            </a:pPr>
            <a:r>
              <a:rPr lang="en-BZ" sz="6030" b="1">
                <a:solidFill>
                  <a:srgbClr val="FF0000"/>
                </a:solidFill>
              </a:rPr>
              <a:t>Law</a:t>
            </a:r>
            <a:endParaRPr/>
          </a:p>
        </p:txBody>
      </p:sp>
      <p:sp>
        <p:nvSpPr>
          <p:cNvPr id="199" name="Google Shape;199;p23"/>
          <p:cNvSpPr txBox="1">
            <a:spLocks noGrp="1"/>
          </p:cNvSpPr>
          <p:nvPr>
            <p:ph type="body" idx="1"/>
          </p:nvPr>
        </p:nvSpPr>
        <p:spPr>
          <a:xfrm>
            <a:off x="776950" y="1693325"/>
            <a:ext cx="7692900" cy="516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dirty="0"/>
              <a:t>Concerned with systems of rules created and enforced through social or governmental institutions  to</a:t>
            </a:r>
            <a:r>
              <a:rPr lang="en-BZ" sz="4000" dirty="0"/>
              <a:t> </a:t>
            </a:r>
            <a:r>
              <a:rPr lang="en-BZ" sz="4000" dirty="0">
                <a:solidFill>
                  <a:srgbClr val="FF6600"/>
                </a:solidFill>
              </a:rPr>
              <a:t>regulate practices and rules of conduct between the organs of the government and subjects of the </a:t>
            </a:r>
            <a:endParaRPr sz="4000" dirty="0">
              <a:solidFill>
                <a:srgbClr val="FF66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Z" sz="4000" dirty="0">
                <a:solidFill>
                  <a:srgbClr val="FF6600"/>
                </a:solidFill>
              </a:rPr>
              <a:t>state.</a:t>
            </a:r>
            <a:endParaRPr sz="4000" dirty="0"/>
          </a:p>
        </p:txBody>
      </p:sp>
      <p:pic>
        <p:nvPicPr>
          <p:cNvPr id="200" name="Google Shape;20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2910" y="5430837"/>
            <a:ext cx="2256990" cy="1192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3"/>
          <p:cNvPicPr preferRelativeResize="0"/>
          <p:nvPr/>
        </p:nvPicPr>
        <p:blipFill rotWithShape="1">
          <a:blip r:embed="rId4">
            <a:alphaModFix/>
          </a:blip>
          <a:srcRect l="204560" r="-204560"/>
          <a:stretch/>
        </p:blipFill>
        <p:spPr>
          <a:xfrm>
            <a:off x="5843850" y="230675"/>
            <a:ext cx="2483375" cy="161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958" y="5512632"/>
            <a:ext cx="2141951" cy="111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pt template black yellow gree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893</Words>
  <Application>Microsoft Office PowerPoint</Application>
  <PresentationFormat>On-screen Show (4:3)</PresentationFormat>
  <Paragraphs>265</Paragraphs>
  <Slides>83</Slides>
  <Notes>81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9" baseType="lpstr">
      <vt:lpstr>Corben</vt:lpstr>
      <vt:lpstr>Noto Sans Symbols</vt:lpstr>
      <vt:lpstr>Calibri</vt:lpstr>
      <vt:lpstr>Arial</vt:lpstr>
      <vt:lpstr>Lucida Sans</vt:lpstr>
      <vt:lpstr>ppt template black yellow green</vt:lpstr>
      <vt:lpstr>GENERAL CORE </vt:lpstr>
      <vt:lpstr>Introducing</vt:lpstr>
      <vt:lpstr> Sociology </vt:lpstr>
      <vt:lpstr>Psychology</vt:lpstr>
      <vt:lpstr>History</vt:lpstr>
      <vt:lpstr>Economics</vt:lpstr>
      <vt:lpstr> Criminal Justice </vt:lpstr>
      <vt:lpstr>International Relations</vt:lpstr>
      <vt:lpstr>Law</vt:lpstr>
      <vt:lpstr>History</vt:lpstr>
      <vt:lpstr>The Caribbean and the Atlantic World</vt:lpstr>
      <vt:lpstr>INDIGENOUS PEOPLES</vt:lpstr>
      <vt:lpstr>CARIBBEAN – SUGAR AND SLAVERY</vt:lpstr>
      <vt:lpstr>The Development of Africa</vt:lpstr>
      <vt:lpstr>PowerPoint Presentation</vt:lpstr>
      <vt:lpstr>FRANCE 1789</vt:lpstr>
      <vt:lpstr>HAITI 1791</vt:lpstr>
      <vt:lpstr>AMERICA 1776</vt:lpstr>
      <vt:lpstr>RUSSIA 1917</vt:lpstr>
      <vt:lpstr>CUBA 1959</vt:lpstr>
      <vt:lpstr>CONFLICT in the 20th CENTURY</vt:lpstr>
      <vt:lpstr>PowerPoint Presentation</vt:lpstr>
      <vt:lpstr>AND LIBERATION</vt:lpstr>
      <vt:lpstr>ECONOMICS</vt:lpstr>
      <vt:lpstr>PowerPoint Presentation</vt:lpstr>
      <vt:lpstr>PowerPoint Presentation</vt:lpstr>
      <vt:lpstr>PowerPoint Presentation</vt:lpstr>
      <vt:lpstr>ALLEVIATING POVERTY</vt:lpstr>
      <vt:lpstr>PowerPoint Presentation</vt:lpstr>
      <vt:lpstr> SOCIOLOGY </vt:lpstr>
      <vt:lpstr>PowerPoint Presentation</vt:lpstr>
      <vt:lpstr>  WHO ARE WE?</vt:lpstr>
      <vt:lpstr>  BEHAVIOURAL LAWS What makes us “us”?</vt:lpstr>
      <vt:lpstr>  WHAT MAKES US DIFFERENT?</vt:lpstr>
      <vt:lpstr>PowerPoint Presentation</vt:lpstr>
      <vt:lpstr>  WHAT ARE CURRENT POPULATION  TRENDS &amp; PATTERNS?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babysitting</vt:lpstr>
      <vt:lpstr>PSYCHOLOGY</vt:lpstr>
      <vt:lpstr>PowerPoint Presentation</vt:lpstr>
      <vt:lpstr>PowerPoint Presentation</vt:lpstr>
      <vt:lpstr>PowerPoint Presentation</vt:lpstr>
      <vt:lpstr>INTRODUCTION  TO PSYCHOLOGY</vt:lpstr>
      <vt:lpstr>DEVELOPMENTAL  PSYCHOLOGY</vt:lpstr>
      <vt:lpstr>HEALTH  PSYCHOLOGY</vt:lpstr>
      <vt:lpstr>PERSONALITY PSYCHOLOGY</vt:lpstr>
      <vt:lpstr>SOCIAL  PSYCHOLOGY</vt:lpstr>
      <vt:lpstr>ABNORMAL PSYCHOLOGY</vt:lpstr>
      <vt:lpstr> CRIMINAL JUSTICE </vt:lpstr>
      <vt:lpstr>PowerPoint Presentation</vt:lpstr>
      <vt:lpstr>  </vt:lpstr>
      <vt:lpstr>  </vt:lpstr>
      <vt:lpstr>  </vt:lpstr>
      <vt:lpstr>PowerPoint Presentation</vt:lpstr>
      <vt:lpstr>  </vt:lpstr>
      <vt:lpstr>  </vt:lpstr>
      <vt:lpstr>INTERNATIONAL RELATIONS</vt:lpstr>
      <vt:lpstr>PowerPoint Presentation</vt:lpstr>
      <vt:lpstr>PowerPoint Presentation</vt:lpstr>
      <vt:lpstr>PEACEKEEPING</vt:lpstr>
      <vt:lpstr>POWER, AUTHORITY AND GOVERNMENT IN IR</vt:lpstr>
      <vt:lpstr>LAW</vt:lpstr>
      <vt:lpstr>PowerPoint Presentation</vt:lpstr>
      <vt:lpstr>PowerPoint Presentation</vt:lpstr>
      <vt:lpstr>PowerPoint Presentation</vt:lpstr>
      <vt:lpstr>Making Your Choice</vt:lpstr>
      <vt:lpstr>ONE MAJOR OR TWO?</vt:lpstr>
      <vt:lpstr>PowerPoint Presentation</vt:lpstr>
      <vt:lpstr>Do you want to do CAPE?</vt:lpstr>
      <vt:lpstr>CAPE  </vt:lpstr>
      <vt:lpstr>CAPE SUBJECTS</vt:lpstr>
      <vt:lpstr>Economics</vt:lpstr>
      <vt:lpstr>Criminal Justice, Law &amp; International Relations </vt:lpstr>
      <vt:lpstr>Psychology</vt:lpstr>
      <vt:lpstr>History</vt:lpstr>
      <vt:lpstr>Sociology</vt:lpstr>
      <vt:lpstr>IMPORTANT DATES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   SCIENCES</dc:title>
  <dc:creator>owner</dc:creator>
  <cp:lastModifiedBy>o1</cp:lastModifiedBy>
  <cp:revision>6</cp:revision>
  <dcterms:modified xsi:type="dcterms:W3CDTF">2022-04-30T00:23:06Z</dcterms:modified>
</cp:coreProperties>
</file>